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8" r:id="rId3"/>
    <p:sldId id="268" r:id="rId4"/>
    <p:sldId id="260" r:id="rId5"/>
    <p:sldId id="271" r:id="rId6"/>
    <p:sldId id="274" r:id="rId7"/>
    <p:sldId id="272" r:id="rId8"/>
    <p:sldId id="278" r:id="rId9"/>
    <p:sldId id="267" r:id="rId10"/>
    <p:sldId id="259" r:id="rId11"/>
    <p:sldId id="266" r:id="rId12"/>
    <p:sldId id="281" r:id="rId13"/>
    <p:sldId id="279" r:id="rId14"/>
  </p:sldIdLst>
  <p:sldSz cx="18288000" cy="10287000"/>
  <p:notesSz cx="7053263" cy="9309100"/>
  <p:embeddedFontLst>
    <p:embeddedFont>
      <p:font typeface="Kievit Offc" panose="020B0504030101020102" pitchFamily="34" charset="0"/>
      <p:regular r:id="rId16"/>
      <p:bold r:id="rId17"/>
      <p:italic r:id="rId18"/>
      <p:boldItalic r:id="rId19"/>
    </p:embeddedFont>
    <p:embeddedFont>
      <p:font typeface="Public Sans Bold" panose="020B0604020202020204" charset="0"/>
      <p:regular r:id="rId20"/>
    </p:embeddedFont>
    <p:embeddedFont>
      <p:font typeface="Stratum2 Bold" panose="020B0506030000020004" pitchFamily="34" charset="0"/>
      <p:bold r:id="rId21"/>
    </p:embeddedFont>
    <p:embeddedFont>
      <p:font typeface="Stratum2 Regular" panose="020B0506030000020004" pitchFamily="3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61071" autoAdjust="0"/>
  </p:normalViewPr>
  <p:slideViewPr>
    <p:cSldViewPr>
      <p:cViewPr varScale="1">
        <p:scale>
          <a:sx n="43" d="100"/>
          <a:sy n="43" d="100"/>
        </p:scale>
        <p:origin x="22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6E16438-1F02-4D5D-B722-0E4630D98F97}" type="datetimeFigureOut">
              <a:rPr lang="en-US" smtClean="0"/>
              <a:t>7/8/2025</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D0577893-A4D8-4379-A292-A2B1183D3741}" type="slidenum">
              <a:rPr lang="en-US" smtClean="0"/>
              <a:t>‹#›</a:t>
            </a:fld>
            <a:endParaRPr lang="en-US"/>
          </a:p>
        </p:txBody>
      </p:sp>
    </p:spTree>
    <p:extLst>
      <p:ext uri="{BB962C8B-B14F-4D97-AF65-F5344CB8AC3E}">
        <p14:creationId xmlns:p14="http://schemas.microsoft.com/office/powerpoint/2010/main" val="363127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a:p>
            <a:endParaRPr lang="en-US" dirty="0"/>
          </a:p>
          <a:p>
            <a:r>
              <a:rPr lang="en-US" dirty="0"/>
              <a:t>Introductions</a:t>
            </a:r>
          </a:p>
        </p:txBody>
      </p:sp>
      <p:sp>
        <p:nvSpPr>
          <p:cNvPr id="4" name="Slide Number Placeholder 3"/>
          <p:cNvSpPr>
            <a:spLocks noGrp="1"/>
          </p:cNvSpPr>
          <p:nvPr>
            <p:ph type="sldNum" sz="quarter" idx="5"/>
          </p:nvPr>
        </p:nvSpPr>
        <p:spPr/>
        <p:txBody>
          <a:bodyPr/>
          <a:lstStyle/>
          <a:p>
            <a:fld id="{D0577893-A4D8-4379-A292-A2B1183D3741}" type="slidenum">
              <a:rPr lang="en-US" smtClean="0"/>
              <a:t>1</a:t>
            </a:fld>
            <a:endParaRPr lang="en-US"/>
          </a:p>
        </p:txBody>
      </p:sp>
    </p:spTree>
    <p:extLst>
      <p:ext uri="{BB962C8B-B14F-4D97-AF65-F5344CB8AC3E}">
        <p14:creationId xmlns:p14="http://schemas.microsoft.com/office/powerpoint/2010/main" val="240526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shift now from talking about the details of the OSU onboarding and talk more philosophically about the approach that we take to supporting students during the transition. Philosophically we lean heavily on a strengths-based approach – acknowledging that students enter the university with skills and knowledge that they've built in their prior educational environments. While the university setting is an experience that relies heavily on personal responsibility, we recognize that students will need more support early on in their time at OSU and over time we will be able to encourage more independence. We refer to that as scaffolded support providing more support in the short term and then transferring that responsibility to them over time. Finally, we train our support staff to use a facilitative approach which refers to empowering students to do things for themselves and supporting them in that process versus doing things for them sort of shifting from doing </a:t>
            </a:r>
            <a:r>
              <a:rPr lang="en-US" i="1" dirty="0"/>
              <a:t>for</a:t>
            </a:r>
            <a:r>
              <a:rPr lang="en-US" dirty="0"/>
              <a:t> to doing </a:t>
            </a:r>
            <a:r>
              <a:rPr lang="en-US" i="1" dirty="0"/>
              <a:t>with </a:t>
            </a:r>
            <a:r>
              <a:rPr lang="en-US" i="0" dirty="0"/>
              <a:t>and then eventual </a:t>
            </a:r>
            <a:r>
              <a:rPr lang="en-US" dirty="0"/>
              <a:t>just listening and cheering them on. </a:t>
            </a:r>
          </a:p>
          <a:p>
            <a:endParaRPr lang="en-US" dirty="0"/>
          </a:p>
          <a:p>
            <a:r>
              <a:rPr lang="en-US" dirty="0"/>
              <a:t>I offer this up today because these can be useful mindsets to know about how we approach working with students. </a:t>
            </a:r>
          </a:p>
          <a:p>
            <a:endParaRPr lang="en-US" dirty="0"/>
          </a:p>
          <a:p>
            <a:r>
              <a:rPr lang="en-US" dirty="0"/>
              <a:t>When I train students on facilitation – for example with coaches – we talk about the places that are a good fit for facilitation. Example if you can imagine a student asking me where's the library, they would not gain much from nor appreciate me saying “well where do you think the library is?” that's a piece of information, it's a fact – less useful to facilitate thinking there. I might say “let me show you how to look that up and teach them to use the map or I might say “it’s right over there.” But in an instance where a student has to make a decision or they're trying to figure out the best path forward I believe that students bring a lot of great ideas and a knowledge of themselves and what they need that inform the conversation. So if a students says “I failed my midterm” – I’m not necessarily going to jump in and say “well did you talk to your instructor?” which is both advice and a bit of judgement. I am likely to listen, ask questions, and support their next steps. </a:t>
            </a:r>
          </a:p>
          <a:p>
            <a:endParaRPr lang="en-US" dirty="0"/>
          </a:p>
          <a:p>
            <a:r>
              <a:rPr lang="en-US" dirty="0"/>
              <a:t>We’re going to dive into these in a bit more depth. This approach may be familiar to some of you, and it’s not right for every situation, but when I train staff on supporting adult learners, we focus on this approach as it is empowering and supportive. </a:t>
            </a:r>
          </a:p>
        </p:txBody>
      </p:sp>
      <p:sp>
        <p:nvSpPr>
          <p:cNvPr id="4" name="Slide Number Placeholder 3"/>
          <p:cNvSpPr>
            <a:spLocks noGrp="1"/>
          </p:cNvSpPr>
          <p:nvPr>
            <p:ph type="sldNum" sz="quarter" idx="5"/>
          </p:nvPr>
        </p:nvSpPr>
        <p:spPr/>
        <p:txBody>
          <a:bodyPr/>
          <a:lstStyle/>
          <a:p>
            <a:fld id="{D0577893-A4D8-4379-A292-A2B1183D3741}" type="slidenum">
              <a:rPr lang="en-US" smtClean="0"/>
              <a:t>10</a:t>
            </a:fld>
            <a:endParaRPr lang="en-US"/>
          </a:p>
        </p:txBody>
      </p:sp>
    </p:spTree>
    <p:extLst>
      <p:ext uri="{BB962C8B-B14F-4D97-AF65-F5344CB8AC3E}">
        <p14:creationId xmlns:p14="http://schemas.microsoft.com/office/powerpoint/2010/main" val="190802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577893-A4D8-4379-A292-A2B1183D3741}" type="slidenum">
              <a:rPr lang="en-US" smtClean="0"/>
              <a:t>11</a:t>
            </a:fld>
            <a:endParaRPr lang="en-US"/>
          </a:p>
        </p:txBody>
      </p:sp>
    </p:spTree>
    <p:extLst>
      <p:ext uri="{BB962C8B-B14F-4D97-AF65-F5344CB8AC3E}">
        <p14:creationId xmlns:p14="http://schemas.microsoft.com/office/powerpoint/2010/main" val="332389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77893-A4D8-4379-A292-A2B1183D3741}" type="slidenum">
              <a:rPr lang="en-US" smtClean="0"/>
              <a:t>12</a:t>
            </a:fld>
            <a:endParaRPr lang="en-US"/>
          </a:p>
        </p:txBody>
      </p:sp>
    </p:spTree>
    <p:extLst>
      <p:ext uri="{BB962C8B-B14F-4D97-AF65-F5344CB8AC3E}">
        <p14:creationId xmlns:p14="http://schemas.microsoft.com/office/powerpoint/2010/main" val="93563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77893-A4D8-4379-A292-A2B1183D3741}" type="slidenum">
              <a:rPr lang="en-US" smtClean="0"/>
              <a:t>13</a:t>
            </a:fld>
            <a:endParaRPr lang="en-US"/>
          </a:p>
        </p:txBody>
      </p:sp>
    </p:spTree>
    <p:extLst>
      <p:ext uri="{BB962C8B-B14F-4D97-AF65-F5344CB8AC3E}">
        <p14:creationId xmlns:p14="http://schemas.microsoft.com/office/powerpoint/2010/main" val="301180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577893-A4D8-4379-A292-A2B1183D3741}" type="slidenum">
              <a:rPr lang="en-US" smtClean="0"/>
              <a:t>2</a:t>
            </a:fld>
            <a:endParaRPr lang="en-US"/>
          </a:p>
        </p:txBody>
      </p:sp>
    </p:spTree>
    <p:extLst>
      <p:ext uri="{BB962C8B-B14F-4D97-AF65-F5344CB8AC3E}">
        <p14:creationId xmlns:p14="http://schemas.microsoft.com/office/powerpoint/2010/main" val="55756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Our new student onboarding experience is designed based on feedback from students and family members over the last several years as well as a deep body of knowledge and research on how to support students in transition to a new academic environment.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We think of on boarding as beginning when students make their commitment to come to OSU and lasting throughout their entire first year at OSU the reason we have onboarding framed over such a long term is that we are eager to help students truly build skills and create support networks that support them when we frame orientation as a single day in the summer and try to put all of our emphasis on that day we are able to accomplish as much collectively in providing support to students so part of what you'll hear me talk about today is this long journey that we have students on but we're helping them build the skills the need and the support systems to help them be successful.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When we talk about our what you'll see on the scale on the slide what you'll see on this slide are our five goals for students during their onboarding experience short hands they are connect navigate prepare engage and balance. These goals are ones that we consider to be a shared effort and responsibility that we frame as a component of this is the university commitment and part of this is an expectation for students as well. We are sharing this with you as a supporter of students and as someone who can be part of the partnership that helps students accomplish these goals.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Let’s look at connect we want them to build relationships and find community at OHSU we can design and deliver opportunities for students to make connections support them how to in learning how to build community and participate in communities and engage and model shared responsibility for inclusive community. For students their part of that effort that helps accomplish this goal . . . to participate in those activities they need to use the opportunities we provide to create to build relationships form connections and contribute positively to this inclusive community we're trying to build so that's a piece of where we're talking about that shared responsibility there.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If you look at prepare that's an area that I'm deeply passionate about the university always do faculty and staff provides support for students in adapting and developing their learning strategies and study habits from the environment that they were in previously to today's environment and to build their skill set up to be able to succeed academically at OSU and for students that's going to take some internal work as well assessing their own academic skills reflecting on what's working for them developing learning strategies and habits that are necessary for this academic environment so again it's that shared connection point.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The other three that I haven't touched on we want students to learn to navigate and use OSU support systems we want them to engage in new experiences there's a lot of opportunities on this campus so we want them to seek out opportunities that will help promote growth and learning for them as students and establish strategies for personal and community health and well-being so we want them to be balanced in their experience as students.  So those are our new student onboarding goals for students.</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buNone/>
            </a:pPr>
            <a:r>
              <a:rPr lang="en-US" sz="1200" b="0" i="0" dirty="0">
                <a:solidFill>
                  <a:srgbClr val="000000"/>
                </a:solidFill>
                <a:effectLst/>
              </a:rPr>
              <a:t>It’s a shared effort and responsibility, invite you into this partnership as well in helping students accomplish these goals.</a:t>
            </a:r>
          </a:p>
          <a:p>
            <a:pPr>
              <a:buNone/>
            </a:pPr>
            <a:endParaRPr lang="en-US" sz="1200" b="1" i="1" dirty="0">
              <a:solidFill>
                <a:srgbClr val="000000"/>
              </a:solidFill>
              <a:effectLst/>
            </a:endParaRPr>
          </a:p>
          <a:p>
            <a:pPr>
              <a:buNone/>
            </a:pPr>
            <a:r>
              <a:rPr lang="en-US" sz="1200" b="1" i="1" dirty="0">
                <a:solidFill>
                  <a:srgbClr val="000000"/>
                </a:solidFill>
                <a:effectLst/>
              </a:rPr>
              <a:t>Connect: </a:t>
            </a:r>
            <a:r>
              <a:rPr lang="en-US" sz="1200" b="1" dirty="0">
                <a:solidFill>
                  <a:srgbClr val="000000"/>
                </a:solidFill>
                <a:effectLst/>
              </a:rPr>
              <a:t>Build relationships and find inclusive community at OSU.</a:t>
            </a:r>
            <a:endParaRPr lang="en-US" sz="1200" b="1" dirty="0"/>
          </a:p>
          <a:p>
            <a:pPr>
              <a:buFont typeface="Arial" panose="020B0604020202020204" pitchFamily="34" charset="0"/>
              <a:buChar char="•"/>
            </a:pPr>
            <a:r>
              <a:rPr lang="en-US" sz="1200" b="1" i="1" dirty="0">
                <a:solidFill>
                  <a:srgbClr val="000000"/>
                </a:solidFill>
                <a:effectLst/>
              </a:rPr>
              <a:t>University Commitment: </a:t>
            </a:r>
            <a:r>
              <a:rPr lang="en-US" sz="1200" dirty="0">
                <a:solidFill>
                  <a:srgbClr val="000000"/>
                </a:solidFill>
                <a:effectLst/>
              </a:rPr>
              <a:t>Design and deliver opportunities for students to make connections.  Support students in learning how to build and participate in inclusive communities. Engage with and model shared responsibility for our inclusive community.</a:t>
            </a:r>
            <a:endParaRPr lang="en-US" sz="1200" dirty="0">
              <a:effectLst/>
            </a:endParaRPr>
          </a:p>
          <a:p>
            <a:pPr>
              <a:buFont typeface="Arial" panose="020B0604020202020204" pitchFamily="34" charset="0"/>
              <a:buChar char="•"/>
            </a:pPr>
            <a:r>
              <a:rPr lang="en-US" sz="1200" b="1" i="1" dirty="0">
                <a:solidFill>
                  <a:srgbClr val="000000"/>
                </a:solidFill>
                <a:effectLst/>
              </a:rPr>
              <a:t>Student Action/Tactics: </a:t>
            </a:r>
            <a:r>
              <a:rPr lang="en-US" sz="1200" dirty="0">
                <a:solidFill>
                  <a:srgbClr val="000000"/>
                </a:solidFill>
                <a:effectLst/>
              </a:rPr>
              <a:t>Students will participate in activities and experiences to build relationships, form connections, and positively contribute to the OSU community.</a:t>
            </a:r>
            <a:endParaRPr lang="en-US" sz="1200" dirty="0">
              <a:effectLst/>
            </a:endParaRPr>
          </a:p>
          <a:p>
            <a:pPr>
              <a:buNone/>
            </a:pPr>
            <a:r>
              <a:rPr lang="en-US" sz="1200" b="1" i="1" dirty="0">
                <a:solidFill>
                  <a:srgbClr val="000000"/>
                </a:solidFill>
                <a:effectLst/>
              </a:rPr>
              <a:t>Navigate: </a:t>
            </a:r>
            <a:r>
              <a:rPr lang="en-US" sz="1200" b="1" dirty="0">
                <a:solidFill>
                  <a:srgbClr val="000000"/>
                </a:solidFill>
                <a:effectLst/>
              </a:rPr>
              <a:t>Learn to confidently navigate and utilize OSU support systems and resources.</a:t>
            </a:r>
            <a:endParaRPr lang="en-US" sz="1200" b="1" dirty="0"/>
          </a:p>
          <a:p>
            <a:pPr>
              <a:buFont typeface="Arial" panose="020B0604020202020204" pitchFamily="34" charset="0"/>
              <a:buChar char="•"/>
            </a:pPr>
            <a:r>
              <a:rPr lang="en-US" sz="1200" b="1" i="1" dirty="0">
                <a:solidFill>
                  <a:srgbClr val="000000"/>
                </a:solidFill>
                <a:effectLst/>
              </a:rPr>
              <a:t>University Commitment: </a:t>
            </a:r>
            <a:r>
              <a:rPr lang="en-US" sz="1200" dirty="0">
                <a:solidFill>
                  <a:srgbClr val="000000"/>
                </a:solidFill>
                <a:effectLst/>
              </a:rPr>
              <a:t>Teach students about the resources available at OSU and help them build agency in navigating resources and systems.</a:t>
            </a:r>
            <a:endParaRPr lang="en-US" sz="1200" dirty="0">
              <a:effectLst/>
            </a:endParaRPr>
          </a:p>
          <a:p>
            <a:pPr>
              <a:buFont typeface="Arial" panose="020B0604020202020204" pitchFamily="34" charset="0"/>
              <a:buChar char="•"/>
            </a:pPr>
            <a:r>
              <a:rPr lang="en-US" sz="1200" b="1" i="1" dirty="0">
                <a:solidFill>
                  <a:srgbClr val="000000"/>
                </a:solidFill>
                <a:effectLst/>
              </a:rPr>
              <a:t>Student Action/Tactics: </a:t>
            </a:r>
            <a:r>
              <a:rPr lang="en-US" sz="1200" dirty="0">
                <a:solidFill>
                  <a:srgbClr val="000000"/>
                </a:solidFill>
                <a:effectLst/>
              </a:rPr>
              <a:t>Students will identify their needs, learn how to access, and utilize resources to achieve their goals.</a:t>
            </a:r>
            <a:endParaRPr lang="en-US" sz="1200" dirty="0">
              <a:effectLst/>
            </a:endParaRPr>
          </a:p>
          <a:p>
            <a:pPr>
              <a:buNone/>
            </a:pPr>
            <a:r>
              <a:rPr lang="en-US" sz="1200" b="1" i="1" dirty="0">
                <a:solidFill>
                  <a:srgbClr val="000000"/>
                </a:solidFill>
                <a:effectLst/>
              </a:rPr>
              <a:t>Prepare: </a:t>
            </a:r>
            <a:r>
              <a:rPr lang="en-US" sz="1200" b="1" dirty="0">
                <a:solidFill>
                  <a:srgbClr val="000000"/>
                </a:solidFill>
                <a:effectLst/>
              </a:rPr>
              <a:t>Develop the skills necessary to succeed academically.</a:t>
            </a:r>
            <a:endParaRPr lang="en-US" sz="1200" b="1" dirty="0"/>
          </a:p>
          <a:p>
            <a:pPr>
              <a:buFont typeface="Arial" panose="020B0604020202020204" pitchFamily="34" charset="0"/>
              <a:buChar char="•"/>
            </a:pPr>
            <a:r>
              <a:rPr lang="en-US" sz="1200" b="1" i="1" dirty="0">
                <a:solidFill>
                  <a:srgbClr val="000000"/>
                </a:solidFill>
                <a:effectLst/>
              </a:rPr>
              <a:t>University Commitment: </a:t>
            </a:r>
            <a:r>
              <a:rPr lang="en-US" sz="1200" dirty="0">
                <a:solidFill>
                  <a:srgbClr val="000000"/>
                </a:solidFill>
                <a:effectLst/>
              </a:rPr>
              <a:t>OSU faculty and staff will support students in adapting and developing their learning strategies and study habits to this environment.</a:t>
            </a:r>
            <a:endParaRPr lang="en-US" sz="1200" dirty="0">
              <a:effectLst/>
            </a:endParaRPr>
          </a:p>
          <a:p>
            <a:pPr>
              <a:buFont typeface="Arial" panose="020B0604020202020204" pitchFamily="34" charset="0"/>
              <a:buChar char="•"/>
            </a:pPr>
            <a:r>
              <a:rPr lang="en-US" sz="1200" b="1" i="1" dirty="0">
                <a:solidFill>
                  <a:srgbClr val="000000"/>
                </a:solidFill>
                <a:effectLst/>
              </a:rPr>
              <a:t>Student Action/Tactics: </a:t>
            </a:r>
            <a:r>
              <a:rPr lang="en-US" sz="1200" dirty="0">
                <a:solidFill>
                  <a:srgbClr val="000000"/>
                </a:solidFill>
                <a:effectLst/>
              </a:rPr>
              <a:t>Students will assess their academic skills and develop learning strategies and study habits necessary for the university learning environment.</a:t>
            </a:r>
            <a:endParaRPr lang="en-US" sz="1200" dirty="0">
              <a:effectLst/>
            </a:endParaRPr>
          </a:p>
          <a:p>
            <a:pPr>
              <a:buNone/>
            </a:pPr>
            <a:r>
              <a:rPr lang="en-US" sz="1200" b="1" i="1" dirty="0">
                <a:solidFill>
                  <a:srgbClr val="000000"/>
                </a:solidFill>
                <a:effectLst/>
              </a:rPr>
              <a:t>Engage: </a:t>
            </a:r>
            <a:r>
              <a:rPr lang="en-US" sz="1200" b="1" dirty="0">
                <a:solidFill>
                  <a:srgbClr val="000000"/>
                </a:solidFill>
                <a:effectLst/>
              </a:rPr>
              <a:t>Engage new experiences that facilitate growth and learning.</a:t>
            </a:r>
            <a:endParaRPr lang="en-US" sz="1200" b="1" dirty="0"/>
          </a:p>
          <a:p>
            <a:pPr>
              <a:buFont typeface="Arial" panose="020B0604020202020204" pitchFamily="34" charset="0"/>
              <a:buChar char="•"/>
            </a:pPr>
            <a:r>
              <a:rPr lang="en-US" sz="1200" b="1" i="1" dirty="0">
                <a:solidFill>
                  <a:srgbClr val="000000"/>
                </a:solidFill>
                <a:effectLst/>
              </a:rPr>
              <a:t>University Commitment: </a:t>
            </a:r>
            <a:r>
              <a:rPr lang="en-US" sz="1200" dirty="0">
                <a:solidFill>
                  <a:srgbClr val="000000"/>
                </a:solidFill>
                <a:effectLst/>
              </a:rPr>
              <a:t>OSU will help students understand the importance of experiential learning, make a variety of opportunities available, and facilitate engagement with those opportunities.</a:t>
            </a:r>
            <a:endParaRPr lang="en-US" sz="1200" dirty="0">
              <a:effectLst/>
            </a:endParaRPr>
          </a:p>
          <a:p>
            <a:pPr>
              <a:buFont typeface="Arial" panose="020B0604020202020204" pitchFamily="34" charset="0"/>
              <a:buChar char="•"/>
            </a:pPr>
            <a:r>
              <a:rPr lang="en-US" sz="1200" b="1" i="1" dirty="0">
                <a:solidFill>
                  <a:srgbClr val="000000"/>
                </a:solidFill>
                <a:effectLst/>
              </a:rPr>
              <a:t>Student Action/Tactics: </a:t>
            </a:r>
            <a:r>
              <a:rPr lang="en-US" sz="1200" dirty="0">
                <a:solidFill>
                  <a:srgbClr val="000000"/>
                </a:solidFill>
                <a:effectLst/>
              </a:rPr>
              <a:t>Students will participate in experiences outside of the classroom that connect to their interests and goals.</a:t>
            </a:r>
            <a:endParaRPr lang="en-US" sz="1200" dirty="0">
              <a:effectLst/>
            </a:endParaRPr>
          </a:p>
          <a:p>
            <a:pPr>
              <a:buNone/>
            </a:pPr>
            <a:r>
              <a:rPr lang="en-US" sz="1200" b="1" i="1" dirty="0">
                <a:solidFill>
                  <a:srgbClr val="000000"/>
                </a:solidFill>
                <a:effectLst/>
              </a:rPr>
              <a:t>Balance: </a:t>
            </a:r>
            <a:r>
              <a:rPr lang="en-US" sz="1200" b="1" dirty="0">
                <a:solidFill>
                  <a:srgbClr val="000000"/>
                </a:solidFill>
                <a:effectLst/>
              </a:rPr>
              <a:t>Establish and engage in learning strategies for personal and community health and wellbeing.</a:t>
            </a:r>
            <a:endParaRPr lang="en-US" sz="1200" b="1" dirty="0"/>
          </a:p>
          <a:p>
            <a:pPr>
              <a:buFont typeface="Arial" panose="020B0604020202020204" pitchFamily="34" charset="0"/>
              <a:buChar char="•"/>
            </a:pPr>
            <a:r>
              <a:rPr lang="en-US" sz="1200" b="1" i="1" dirty="0">
                <a:solidFill>
                  <a:srgbClr val="000000"/>
                </a:solidFill>
                <a:effectLst/>
              </a:rPr>
              <a:t>University Commitment: </a:t>
            </a:r>
            <a:r>
              <a:rPr lang="en-US" sz="1200" dirty="0">
                <a:solidFill>
                  <a:srgbClr val="000000"/>
                </a:solidFill>
                <a:effectLst/>
              </a:rPr>
              <a:t>OSU will support students’ engagement with strategies and resources to advance personal and community health and well-being.</a:t>
            </a:r>
            <a:endParaRPr lang="en-US" sz="1200" dirty="0">
              <a:effectLst/>
            </a:endParaRPr>
          </a:p>
          <a:p>
            <a:pPr>
              <a:buFont typeface="Arial" panose="020B0604020202020204" pitchFamily="34" charset="0"/>
              <a:buChar char="•"/>
            </a:pPr>
            <a:r>
              <a:rPr lang="en-US" sz="1200" b="1" i="1" dirty="0">
                <a:solidFill>
                  <a:srgbClr val="000000"/>
                </a:solidFill>
                <a:effectLst/>
              </a:rPr>
              <a:t>Student Action/Tactics: </a:t>
            </a:r>
            <a:r>
              <a:rPr lang="en-US" sz="1200" dirty="0">
                <a:solidFill>
                  <a:srgbClr val="000000"/>
                </a:solidFill>
                <a:effectLst/>
              </a:rPr>
              <a:t>Engage with strategies and resources that support personal and community growth, health, and well-being.</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D0577893-A4D8-4379-A292-A2B1183D3741}" type="slidenum">
              <a:rPr lang="en-US" smtClean="0"/>
              <a:t>3</a:t>
            </a:fld>
            <a:endParaRPr lang="en-US"/>
          </a:p>
        </p:txBody>
      </p:sp>
    </p:spTree>
    <p:extLst>
      <p:ext uri="{BB962C8B-B14F-4D97-AF65-F5344CB8AC3E}">
        <p14:creationId xmlns:p14="http://schemas.microsoft.com/office/powerpoint/2010/main" val="233219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our session will dig further into </a:t>
            </a:r>
            <a:r>
              <a:rPr lang="en-US" i="1" dirty="0"/>
              <a:t>how</a:t>
            </a:r>
            <a:r>
              <a:rPr lang="en-US" i="0" dirty="0"/>
              <a:t> as a university we support those goals happening. But I want to pause. </a:t>
            </a:r>
            <a:endParaRPr lang="en-US" dirty="0"/>
          </a:p>
          <a:p>
            <a:endParaRPr lang="en-US" dirty="0"/>
          </a:p>
          <a:p>
            <a:r>
              <a:rPr lang="en-US" dirty="0"/>
              <a:t>You have been listening a lot today and I want to pause and take advantage of the expertise in the room. Take a moment and turn to the folks around you ideally someone that you didn't come to Launch with or don't previously know. </a:t>
            </a:r>
          </a:p>
          <a:p>
            <a:endParaRPr lang="en-US" dirty="0"/>
          </a:p>
          <a:p>
            <a:r>
              <a:rPr lang="en-US" dirty="0"/>
              <a:t>Let’s talk about the strengths and skills that students bring with them that will support their success during this transition time. You can think about your own student or students in general. </a:t>
            </a:r>
          </a:p>
          <a:p>
            <a:endParaRPr lang="en-US" dirty="0"/>
          </a:p>
          <a:p>
            <a:r>
              <a:rPr lang="en-US" dirty="0"/>
              <a:t>Also think through a few of the challenges they might face during this transition as well. I'm going to ask for their folks to talk for a few minutes and then we'll gather some examples as a large group.</a:t>
            </a:r>
          </a:p>
          <a:p>
            <a:endParaRPr lang="en-US" dirty="0"/>
          </a:p>
          <a:p>
            <a:r>
              <a:rPr lang="en-US" dirty="0"/>
              <a:t>Gather a few examples of strengths (validate). </a:t>
            </a:r>
          </a:p>
          <a:p>
            <a:endParaRPr lang="en-US" dirty="0"/>
          </a:p>
          <a:p>
            <a:r>
              <a:rPr lang="en-US" dirty="0"/>
              <a:t>Gather a few examples of challenges – add to the charting paper. </a:t>
            </a:r>
          </a:p>
          <a:p>
            <a:endParaRPr lang="en-US" dirty="0"/>
          </a:p>
          <a:p>
            <a:endParaRPr lang="en-US" dirty="0"/>
          </a:p>
        </p:txBody>
      </p:sp>
      <p:sp>
        <p:nvSpPr>
          <p:cNvPr id="4" name="Slide Number Placeholder 3"/>
          <p:cNvSpPr>
            <a:spLocks noGrp="1"/>
          </p:cNvSpPr>
          <p:nvPr>
            <p:ph type="sldNum" sz="quarter" idx="5"/>
          </p:nvPr>
        </p:nvSpPr>
        <p:spPr/>
        <p:txBody>
          <a:bodyPr/>
          <a:lstStyle/>
          <a:p>
            <a:fld id="{D0577893-A4D8-4379-A292-A2B1183D3741}" type="slidenum">
              <a:rPr lang="en-US" smtClean="0"/>
              <a:t>4</a:t>
            </a:fld>
            <a:endParaRPr lang="en-US"/>
          </a:p>
        </p:txBody>
      </p:sp>
    </p:spTree>
    <p:extLst>
      <p:ext uri="{BB962C8B-B14F-4D97-AF65-F5344CB8AC3E}">
        <p14:creationId xmlns:p14="http://schemas.microsoft.com/office/powerpoint/2010/main" val="268719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represents our onboarding experience: </a:t>
            </a:r>
          </a:p>
          <a:p>
            <a:endParaRPr lang="en-US" dirty="0"/>
          </a:p>
          <a:p>
            <a:pPr>
              <a:lnSpc>
                <a:spcPct val="115000"/>
              </a:lnSpc>
              <a:spcAft>
                <a:spcPts val="818"/>
              </a:spcAft>
            </a:pPr>
            <a:r>
              <a:rPr lang="en-US" kern="100" dirty="0">
                <a:latin typeface="Aptos" panose="020B0004020202020204" pitchFamily="34" charset="0"/>
                <a:ea typeface="Aptos" panose="020B0004020202020204" pitchFamily="34" charset="0"/>
                <a:cs typeface="Times New Roman" panose="02020603050405020304" pitchFamily="18" charset="0"/>
              </a:rPr>
              <a:t>The first stage of our onboarding is prepare which is a cluster of online modules 6 of them that take place in our learning management system these modules are designed to prepare students for advising and registration most importantly they contain core knowledge that students need about how our curriculum works now advising will work and the tools that they'll use to go through advising and registration and they also have important information about financial resources that can have intersection points with advising and registration as well so students complete those online modules before they do anything but as their first step. </a:t>
            </a:r>
          </a:p>
          <a:p>
            <a:pPr>
              <a:lnSpc>
                <a:spcPct val="115000"/>
              </a:lnSpc>
              <a:spcAft>
                <a:spcPts val="818"/>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kern="100" dirty="0">
                <a:latin typeface="Aptos" panose="020B0004020202020204" pitchFamily="34" charset="0"/>
                <a:ea typeface="Aptos" panose="020B0004020202020204" pitchFamily="34" charset="0"/>
                <a:cs typeface="Times New Roman" panose="02020603050405020304" pitchFamily="18" charset="0"/>
              </a:rPr>
              <a:t>Second step in our process is activate which is our virtual advising and registration many of the students who are here today have already completed this there may be a few who still have their advising left to do but we would encourage students to do that soon to tomorrow with within the next week or so they'll have steps to complete within Beaver hub and then we'll be able to set up an appointment with an advisor but this chance to connect with an academic advisor gives them guidance on the academic requirements in front of them and the courses to select for their first term at OHSU this is a bit different than our advising approach for most of the rest of their experience there are two what we want to walk students through this first round of course selection. </a:t>
            </a:r>
          </a:p>
          <a:p>
            <a:pPr>
              <a:lnSpc>
                <a:spcPct val="115000"/>
              </a:lnSpc>
              <a:spcAft>
                <a:spcPts val="818"/>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kern="100" dirty="0">
                <a:latin typeface="Aptos" panose="020B0004020202020204" pitchFamily="34" charset="0"/>
                <a:ea typeface="Aptos" panose="020B0004020202020204" pitchFamily="34" charset="0"/>
                <a:cs typeface="Times New Roman" panose="02020603050405020304" pitchFamily="18" charset="0"/>
              </a:rPr>
              <a:t>Next students come to Launch. As Marcella shared this morning our goals here are around meeting other students forming connections becoming familiar with the OU layout and learning to navigate campus and starting to figure out their plans for fall. We focus their schedule on key information, opportunities to answer questions, and time to figure out how to pursue some of their interests. This morning they had parallel sessions to what you all were in, and this afternoon they’ll be in interest rotations – how to pursue their interests, and drop-in questions with partners. </a:t>
            </a:r>
          </a:p>
          <a:p>
            <a:pPr>
              <a:lnSpc>
                <a:spcPct val="115000"/>
              </a:lnSpc>
              <a:spcAft>
                <a:spcPts val="818"/>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kern="100" dirty="0">
                <a:latin typeface="Aptos" panose="020B0004020202020204" pitchFamily="34" charset="0"/>
                <a:ea typeface="Aptos" panose="020B0004020202020204" pitchFamily="34" charset="0"/>
                <a:cs typeface="Times New Roman" panose="02020603050405020304" pitchFamily="18" charset="0"/>
              </a:rPr>
              <a:t>Connect is our pre fall program and I'll speak a little bit about that in a moment and then engage refers to the year long support that students have available to them as they are continuing their onboarding experience and getting settled here at OSU and that's what I want to talk a little bit more about as well. </a:t>
            </a:r>
          </a:p>
          <a:p>
            <a:endParaRPr lang="en-US" dirty="0"/>
          </a:p>
          <a:p>
            <a:endParaRPr lang="en-US" dirty="0"/>
          </a:p>
        </p:txBody>
      </p:sp>
      <p:sp>
        <p:nvSpPr>
          <p:cNvPr id="4" name="Slide Number Placeholder 3"/>
          <p:cNvSpPr>
            <a:spLocks noGrp="1"/>
          </p:cNvSpPr>
          <p:nvPr>
            <p:ph type="sldNum" sz="quarter" idx="5"/>
          </p:nvPr>
        </p:nvSpPr>
        <p:spPr/>
        <p:txBody>
          <a:bodyPr/>
          <a:lstStyle/>
          <a:p>
            <a:fld id="{D0577893-A4D8-4379-A292-A2B1183D3741}" type="slidenum">
              <a:rPr lang="en-US" smtClean="0"/>
              <a:t>5</a:t>
            </a:fld>
            <a:endParaRPr lang="en-US"/>
          </a:p>
        </p:txBody>
      </p:sp>
    </p:spTree>
    <p:extLst>
      <p:ext uri="{BB962C8B-B14F-4D97-AF65-F5344CB8AC3E}">
        <p14:creationId xmlns:p14="http://schemas.microsoft.com/office/powerpoint/2010/main" val="343113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Five weeks before the start of the term students will start receiving an e-mail campaign from us with timely information on what to be working on and doing to stay on track with OSU. Those communications will go to students OSU e-mail and I mentioned that here so that you can help reinforce the habit and pattern of starting to check emails and staying up to date on the communications that come from OSU.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For students moving to Corvallis, that will begin in mid to late September. With residence hall move in based on a schedule by residence hall. You'll hear more about that in our closing session.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The connect experience is a range of activities planned for students to continue their orientation. Opportunities for applied learning experiences and learning more about how to be successful at OSU.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My office runs Forte which is an academic onboarding experience with a panel of current students talking about how to start off your academic experience on a strong note. We also have fun traditions like our new student walk and convocation.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You're looking at a class photo that is taken every year at the orange and black rally. We also have fun traditions like our first day of school photo booths, the Beaver Community Fair and other fun programs. </a:t>
            </a:r>
          </a:p>
          <a:p>
            <a:pPr>
              <a:lnSpc>
                <a:spcPct val="115000"/>
              </a:lnSpc>
              <a:spcAft>
                <a:spcPts val="818"/>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8"/>
              </a:spcAft>
            </a:pPr>
            <a:r>
              <a:rPr lang="en-US" sz="1200" kern="100" dirty="0">
                <a:latin typeface="Aptos" panose="020B0004020202020204" pitchFamily="34" charset="0"/>
                <a:ea typeface="Aptos" panose="020B0004020202020204" pitchFamily="34" charset="0"/>
                <a:cs typeface="Times New Roman" panose="02020603050405020304" pitchFamily="18" charset="0"/>
              </a:rPr>
              <a:t>So there's a lot of exciting things still to come - today isn't the only day that students are experiencing some of these orientation components. I share that because if we think back to that arc of onboarding and the goals we have – those happen over time. </a:t>
            </a:r>
          </a:p>
        </p:txBody>
      </p:sp>
      <p:sp>
        <p:nvSpPr>
          <p:cNvPr id="4" name="Slide Number Placeholder 3"/>
          <p:cNvSpPr>
            <a:spLocks noGrp="1"/>
          </p:cNvSpPr>
          <p:nvPr>
            <p:ph type="sldNum" sz="quarter" idx="5"/>
          </p:nvPr>
        </p:nvSpPr>
        <p:spPr/>
        <p:txBody>
          <a:bodyPr/>
          <a:lstStyle/>
          <a:p>
            <a:fld id="{D0577893-A4D8-4379-A292-A2B1183D3741}" type="slidenum">
              <a:rPr lang="en-US" smtClean="0"/>
              <a:t>6</a:t>
            </a:fld>
            <a:endParaRPr lang="en-US"/>
          </a:p>
        </p:txBody>
      </p:sp>
    </p:spTree>
    <p:extLst>
      <p:ext uri="{BB962C8B-B14F-4D97-AF65-F5344CB8AC3E}">
        <p14:creationId xmlns:p14="http://schemas.microsoft.com/office/powerpoint/2010/main" val="251709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sz="1200" kern="100" dirty="0">
                <a:latin typeface="Aptos" panose="020B0004020202020204" pitchFamily="34" charset="0"/>
                <a:ea typeface="Aptos" panose="020B0004020202020204" pitchFamily="34" charset="0"/>
                <a:cs typeface="Times New Roman" panose="02020603050405020304" pitchFamily="18" charset="0"/>
              </a:rPr>
              <a:t>Between now and Connect there are still a lot of great ways to engage with OSU as you and your students prepare to arrive in fall we'll be sending regular emails there's a lot of information on the website and students can think ahead about their journey and what they need to feel ready to start and fall one of the tools they have available to them is the navigator site this is a screenshot of that resource website. </a:t>
            </a:r>
          </a:p>
          <a:p>
            <a:pPr defTabSz="934974">
              <a:defRPr/>
            </a:pPr>
            <a:endParaRPr lang="en-US" sz="1200" dirty="0"/>
          </a:p>
          <a:p>
            <a:r>
              <a:rPr lang="en-US" sz="1200" dirty="0"/>
              <a:t>The Transfer and New student Navigator site is a website designed specifically with the first year and transfer student in mind. It is built around key topic areas like transportation, finances, academics, getting involved on campus, working on campus and more. Each area leads to another page with different types of tasks that students might be trying to accomplish. For instance, working at OSU has things from how to search for a job to what paperwork you need to bring with you to make sure that you're able to fill out your employment paperwork when you have a job. There's lots of great information on this page. Since you need an ONID ID to log in, your student is the only one who can access it, it's a useful resource for you to know to be able to prompt students to take a look at: “hey have you checked out any information available on the navigator site yet?” It’s got information about key tasks students are trying to accomplish as well as FAQs they may want to answer. </a:t>
            </a:r>
          </a:p>
        </p:txBody>
      </p:sp>
      <p:sp>
        <p:nvSpPr>
          <p:cNvPr id="4" name="Slide Number Placeholder 3"/>
          <p:cNvSpPr>
            <a:spLocks noGrp="1"/>
          </p:cNvSpPr>
          <p:nvPr>
            <p:ph type="sldNum" sz="quarter" idx="5"/>
          </p:nvPr>
        </p:nvSpPr>
        <p:spPr/>
        <p:txBody>
          <a:bodyPr/>
          <a:lstStyle/>
          <a:p>
            <a:fld id="{D0577893-A4D8-4379-A292-A2B1183D3741}" type="slidenum">
              <a:rPr lang="en-US" smtClean="0"/>
              <a:t>7</a:t>
            </a:fld>
            <a:endParaRPr lang="en-US"/>
          </a:p>
        </p:txBody>
      </p:sp>
    </p:spTree>
    <p:extLst>
      <p:ext uri="{BB962C8B-B14F-4D97-AF65-F5344CB8AC3E}">
        <p14:creationId xmlns:p14="http://schemas.microsoft.com/office/powerpoint/2010/main" val="310115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transitions course is a required course for all new to OSU students. </a:t>
            </a:r>
          </a:p>
          <a:p>
            <a:endParaRPr lang="en-US" dirty="0"/>
          </a:p>
          <a:p>
            <a:r>
              <a:rPr lang="en-US" dirty="0"/>
              <a:t>This course is designed specifically to help students learn some of the key skills and practice some of the important components of a successful transition to OSU .</a:t>
            </a:r>
          </a:p>
          <a:p>
            <a:endParaRPr lang="en-US" dirty="0"/>
          </a:p>
          <a:p>
            <a:r>
              <a:rPr lang="en-US" dirty="0"/>
              <a:t>The content in the course varies whether you're taking a first year transitions course or a transfer student transitions course but includes topics like academic success, healthy behaviors, thriving in college, building inclusive communities, financial literacy and more. </a:t>
            </a:r>
          </a:p>
          <a:p>
            <a:endParaRPr lang="en-US" dirty="0"/>
          </a:p>
          <a:p>
            <a:r>
              <a:rPr lang="en-US" dirty="0"/>
              <a:t>The course is specifically designed to support students and individualizing their own transition so while these content areas are broached broadly the course itself includes personal reflections class discussions frankly work on timely topics and a final assignment that is a toolkit for success in the university. This course is a required part of the overall curriculum as we believe deeply in the importance supporting students in being successful and summer orientation sessions are short. The transfer course provides an opportunity to engage in these topics just in time during the students’ first term. </a:t>
            </a:r>
          </a:p>
          <a:p>
            <a:endParaRPr lang="en-US" dirty="0"/>
          </a:p>
          <a:p>
            <a:r>
              <a:rPr lang="en-US" dirty="0"/>
              <a:t>I share this with you all to emphasize that today isn’t the only time students will hear the information. They started this journey with the online modules and they’ll continue to get information through the year as well. Both in this class and in emails that come from OSU with timely information and tips. In fact this afternoon at our closing session, we’ll go through what to expect in the next 90 days with the whole group together so you’re on the same page about what is coming up next. </a:t>
            </a:r>
          </a:p>
          <a:p>
            <a:endParaRPr lang="en-US" dirty="0"/>
          </a:p>
          <a:p>
            <a:r>
              <a:rPr lang="en-US" dirty="0"/>
              <a:t>With that, I want to turn things over to Carla. </a:t>
            </a:r>
          </a:p>
        </p:txBody>
      </p:sp>
      <p:sp>
        <p:nvSpPr>
          <p:cNvPr id="4" name="Slide Number Placeholder 3"/>
          <p:cNvSpPr>
            <a:spLocks noGrp="1"/>
          </p:cNvSpPr>
          <p:nvPr>
            <p:ph type="sldNum" sz="quarter" idx="5"/>
          </p:nvPr>
        </p:nvSpPr>
        <p:spPr/>
        <p:txBody>
          <a:bodyPr/>
          <a:lstStyle/>
          <a:p>
            <a:fld id="{D0577893-A4D8-4379-A292-A2B1183D3741}" type="slidenum">
              <a:rPr lang="en-US" smtClean="0"/>
              <a:t>8</a:t>
            </a:fld>
            <a:endParaRPr lang="en-US"/>
          </a:p>
        </p:txBody>
      </p:sp>
    </p:spTree>
    <p:extLst>
      <p:ext uri="{BB962C8B-B14F-4D97-AF65-F5344CB8AC3E}">
        <p14:creationId xmlns:p14="http://schemas.microsoft.com/office/powerpoint/2010/main" val="382065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77893-A4D8-4379-A292-A2B1183D3741}" type="slidenum">
              <a:rPr lang="en-US" smtClean="0"/>
              <a:t>9</a:t>
            </a:fld>
            <a:endParaRPr lang="en-US"/>
          </a:p>
        </p:txBody>
      </p:sp>
    </p:spTree>
    <p:extLst>
      <p:ext uri="{BB962C8B-B14F-4D97-AF65-F5344CB8AC3E}">
        <p14:creationId xmlns:p14="http://schemas.microsoft.com/office/powerpoint/2010/main" val="97808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12" name="Picture 11" descr="A person sitting at a table&#10;&#10;AI-generated content may be incorrect.">
            <a:extLst>
              <a:ext uri="{FF2B5EF4-FFF2-40B4-BE49-F238E27FC236}">
                <a16:creationId xmlns:a16="http://schemas.microsoft.com/office/drawing/2014/main" id="{C68127FE-E948-D65E-9DD9-FCAEC42C8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822" y="391091"/>
            <a:ext cx="6712578" cy="9567661"/>
          </a:xfrm>
          <a:prstGeom prst="rect">
            <a:avLst/>
          </a:prstGeom>
        </p:spPr>
      </p:pic>
      <p:sp>
        <p:nvSpPr>
          <p:cNvPr id="3" name="AutoShape 3"/>
          <p:cNvSpPr/>
          <p:nvPr/>
        </p:nvSpPr>
        <p:spPr>
          <a:xfrm>
            <a:off x="1028700" y="6667500"/>
            <a:ext cx="7737124" cy="0"/>
          </a:xfrm>
          <a:prstGeom prst="line">
            <a:avLst/>
          </a:prstGeom>
          <a:ln w="104775" cap="flat">
            <a:solidFill>
              <a:srgbClr val="D73F09"/>
            </a:solidFill>
            <a:prstDash val="solid"/>
            <a:headEnd type="none" w="sm" len="sm"/>
            <a:tailEnd type="none" w="sm" len="sm"/>
          </a:ln>
        </p:spPr>
        <p:txBody>
          <a:bodyPr/>
          <a:lstStyle/>
          <a:p>
            <a:endParaRPr lang="en-US"/>
          </a:p>
        </p:txBody>
      </p:sp>
      <p:sp>
        <p:nvSpPr>
          <p:cNvPr id="4" name="Freeform 4"/>
          <p:cNvSpPr/>
          <p:nvPr/>
        </p:nvSpPr>
        <p:spPr>
          <a:xfrm>
            <a:off x="1028700" y="9174086"/>
            <a:ext cx="1993543" cy="637039"/>
          </a:xfrm>
          <a:custGeom>
            <a:avLst/>
            <a:gdLst/>
            <a:ahLst/>
            <a:cxnLst/>
            <a:rect l="l" t="t" r="r" b="b"/>
            <a:pathLst>
              <a:path w="1993543" h="637039">
                <a:moveTo>
                  <a:pt x="0" y="0"/>
                </a:moveTo>
                <a:lnTo>
                  <a:pt x="1993543" y="0"/>
                </a:lnTo>
                <a:lnTo>
                  <a:pt x="1993543" y="637039"/>
                </a:lnTo>
                <a:lnTo>
                  <a:pt x="0" y="637039"/>
                </a:lnTo>
                <a:lnTo>
                  <a:pt x="0" y="0"/>
                </a:lnTo>
                <a:close/>
              </a:path>
            </a:pathLst>
          </a:custGeom>
          <a:blipFill>
            <a:blip r:embed="rId4"/>
            <a:stretch>
              <a:fillRect/>
            </a:stretch>
          </a:blipFill>
        </p:spPr>
        <p:txBody>
          <a:bodyPr/>
          <a:lstStyle/>
          <a:p>
            <a:endParaRPr lang="en-US"/>
          </a:p>
        </p:txBody>
      </p:sp>
      <p:sp>
        <p:nvSpPr>
          <p:cNvPr id="5" name="Freeform 5"/>
          <p:cNvSpPr/>
          <p:nvPr/>
        </p:nvSpPr>
        <p:spPr>
          <a:xfrm rot="1386121">
            <a:off x="8671641" y="1262804"/>
            <a:ext cx="2632209" cy="2841791"/>
          </a:xfrm>
          <a:custGeom>
            <a:avLst/>
            <a:gdLst/>
            <a:ahLst/>
            <a:cxnLst/>
            <a:rect l="l" t="t" r="r" b="b"/>
            <a:pathLst>
              <a:path w="2632209" h="2841791">
                <a:moveTo>
                  <a:pt x="0" y="0"/>
                </a:moveTo>
                <a:lnTo>
                  <a:pt x="2632208" y="0"/>
                </a:lnTo>
                <a:lnTo>
                  <a:pt x="2632208" y="2841790"/>
                </a:lnTo>
                <a:lnTo>
                  <a:pt x="0" y="2841790"/>
                </a:lnTo>
                <a:lnTo>
                  <a:pt x="0" y="0"/>
                </a:lnTo>
                <a:close/>
              </a:path>
            </a:pathLst>
          </a:custGeom>
          <a:blipFill>
            <a:blip r:embed="rId5"/>
            <a:stretch>
              <a:fillRect/>
            </a:stretch>
          </a:blipFill>
        </p:spPr>
        <p:txBody>
          <a:bodyPr/>
          <a:lstStyle/>
          <a:p>
            <a:endParaRPr lang="en-US" dirty="0"/>
          </a:p>
        </p:txBody>
      </p:sp>
      <p:sp>
        <p:nvSpPr>
          <p:cNvPr id="6" name="Freeform 6"/>
          <p:cNvSpPr/>
          <p:nvPr/>
        </p:nvSpPr>
        <p:spPr>
          <a:xfrm rot="-845065">
            <a:off x="10347357" y="3699433"/>
            <a:ext cx="1300494" cy="1178573"/>
          </a:xfrm>
          <a:custGeom>
            <a:avLst/>
            <a:gdLst/>
            <a:ahLst/>
            <a:cxnLst/>
            <a:rect l="l" t="t" r="r" b="b"/>
            <a:pathLst>
              <a:path w="1300494" h="1178573">
                <a:moveTo>
                  <a:pt x="0" y="0"/>
                </a:moveTo>
                <a:lnTo>
                  <a:pt x="1300494" y="0"/>
                </a:lnTo>
                <a:lnTo>
                  <a:pt x="1300494" y="1178573"/>
                </a:lnTo>
                <a:lnTo>
                  <a:pt x="0" y="1178573"/>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947650" y="2867391"/>
            <a:ext cx="9195435" cy="3193182"/>
          </a:xfrm>
          <a:prstGeom prst="rect">
            <a:avLst/>
          </a:prstGeom>
        </p:spPr>
        <p:txBody>
          <a:bodyPr lIns="0" tIns="0" rIns="0" bIns="0" rtlCol="0" anchor="t">
            <a:spAutoFit/>
          </a:bodyPr>
          <a:lstStyle/>
          <a:p>
            <a:pPr algn="l">
              <a:lnSpc>
                <a:spcPts val="8399"/>
              </a:lnSpc>
            </a:pPr>
            <a:r>
              <a:rPr lang="en-US" sz="6000" b="1" dirty="0">
                <a:solidFill>
                  <a:srgbClr val="FFFFFF"/>
                </a:solidFill>
                <a:latin typeface="Stratum2 Bold" panose="020B0506030000020004" pitchFamily="34" charset="77"/>
                <a:ea typeface="Stratum2 Bold"/>
                <a:cs typeface="Stratum2 Bold"/>
                <a:sym typeface="Stratum2"/>
              </a:rPr>
              <a:t>SUPPORTING STUDENTS THROUGH THEIR ONBOARDING EXPERIENCE</a:t>
            </a:r>
            <a:endParaRPr lang="en-US" sz="9999" b="1" dirty="0">
              <a:solidFill>
                <a:srgbClr val="FFFFFF"/>
              </a:solidFill>
              <a:latin typeface="Stratum2 Bold" panose="020B0506030000020004" pitchFamily="34" charset="77"/>
              <a:ea typeface="Stratum2 Bold"/>
              <a:cs typeface="Stratum2 Bold"/>
              <a:sym typeface="Stratum2"/>
            </a:endParaRPr>
          </a:p>
        </p:txBody>
      </p:sp>
      <p:sp>
        <p:nvSpPr>
          <p:cNvPr id="8" name="TextBox 8"/>
          <p:cNvSpPr txBox="1"/>
          <p:nvPr/>
        </p:nvSpPr>
        <p:spPr>
          <a:xfrm>
            <a:off x="1028700" y="7034217"/>
            <a:ext cx="7737124" cy="861518"/>
          </a:xfrm>
          <a:prstGeom prst="rect">
            <a:avLst/>
          </a:prstGeom>
        </p:spPr>
        <p:txBody>
          <a:bodyPr lIns="0" tIns="0" rIns="0" bIns="0" rtlCol="0" anchor="t">
            <a:spAutoFit/>
          </a:bodyPr>
          <a:lstStyle/>
          <a:p>
            <a:pPr algn="l">
              <a:lnSpc>
                <a:spcPts val="3500"/>
              </a:lnSpc>
            </a:pPr>
            <a:r>
              <a:rPr lang="en-US" sz="2500" dirty="0">
                <a:solidFill>
                  <a:srgbClr val="FFFFFF"/>
                </a:solidFill>
                <a:latin typeface="Kievit Offc"/>
                <a:ea typeface="Kievit Offc"/>
                <a:cs typeface="Kievit Offc"/>
                <a:sym typeface="Kievit Offc"/>
              </a:rPr>
              <a:t>Clare Creighton, Office of Academic Support</a:t>
            </a:r>
          </a:p>
          <a:p>
            <a:pPr algn="l">
              <a:lnSpc>
                <a:spcPts val="3500"/>
              </a:lnSpc>
            </a:pPr>
            <a:r>
              <a:rPr lang="en-US" sz="2500" dirty="0">
                <a:solidFill>
                  <a:srgbClr val="FFFFFF"/>
                </a:solidFill>
                <a:latin typeface="Kievit Offc"/>
                <a:ea typeface="Kievit Offc"/>
                <a:cs typeface="Kievit Offc"/>
                <a:sym typeface="Kievit Offc"/>
              </a:rPr>
              <a:t>Carla Harcleroad, University Advising</a:t>
            </a:r>
          </a:p>
        </p:txBody>
      </p:sp>
      <p:sp>
        <p:nvSpPr>
          <p:cNvPr id="9" name="TextBox 9"/>
          <p:cNvSpPr txBox="1"/>
          <p:nvPr/>
        </p:nvSpPr>
        <p:spPr>
          <a:xfrm>
            <a:off x="1028700" y="2265439"/>
            <a:ext cx="7737124" cy="469900"/>
          </a:xfrm>
          <a:prstGeom prst="rect">
            <a:avLst/>
          </a:prstGeom>
        </p:spPr>
        <p:txBody>
          <a:bodyPr lIns="0" tIns="0" rIns="0" bIns="0" rtlCol="0" anchor="t">
            <a:spAutoFit/>
          </a:bodyPr>
          <a:lstStyle/>
          <a:p>
            <a:pPr algn="l">
              <a:lnSpc>
                <a:spcPts val="3500"/>
              </a:lnSpc>
            </a:pPr>
            <a:r>
              <a:rPr lang="en-US" sz="2500" dirty="0">
                <a:solidFill>
                  <a:srgbClr val="D73F09"/>
                </a:solidFill>
                <a:latin typeface="Kievit Offc"/>
                <a:ea typeface="Kievit Offc"/>
                <a:cs typeface="Kievit Offc"/>
                <a:sym typeface="Kievit Offc"/>
              </a:rPr>
              <a:t>OREGON STATE UNIVERSITY</a:t>
            </a:r>
          </a:p>
        </p:txBody>
      </p:sp>
      <p:sp>
        <p:nvSpPr>
          <p:cNvPr id="10" name="Freeform 10"/>
          <p:cNvSpPr/>
          <p:nvPr/>
        </p:nvSpPr>
        <p:spPr>
          <a:xfrm rot="-1956318">
            <a:off x="15738192" y="7323310"/>
            <a:ext cx="1493397" cy="1437395"/>
          </a:xfrm>
          <a:custGeom>
            <a:avLst/>
            <a:gdLst/>
            <a:ahLst/>
            <a:cxnLst/>
            <a:rect l="l" t="t" r="r" b="b"/>
            <a:pathLst>
              <a:path w="1493397" h="1437395">
                <a:moveTo>
                  <a:pt x="0" y="0"/>
                </a:moveTo>
                <a:lnTo>
                  <a:pt x="1493397" y="0"/>
                </a:lnTo>
                <a:lnTo>
                  <a:pt x="1493397" y="1437394"/>
                </a:lnTo>
                <a:lnTo>
                  <a:pt x="0" y="1437394"/>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449800" y="9391650"/>
            <a:ext cx="152400" cy="209550"/>
          </a:xfrm>
          <a:prstGeom prst="rect">
            <a:avLst/>
          </a:prstGeom>
        </p:spPr>
        <p:txBody>
          <a:bodyPr wrap="none" lIns="0" tIns="0" rIns="0" bIns="0" rtlCol="0" anchor="t">
            <a:spAutoFit/>
          </a:bodyPr>
          <a:lstStyle/>
          <a:p>
            <a:pPr algn="ctr">
              <a:lnSpc>
                <a:spcPts val="2800"/>
              </a:lnSpc>
              <a:spcBef>
                <a:spcPct val="0"/>
              </a:spcBef>
            </a:pPr>
            <a:r>
              <a:rPr lang="en-US" sz="2000" b="1">
                <a:solidFill>
                  <a:srgbClr val="FA632A"/>
                </a:solidFill>
                <a:latin typeface="Public Sans Bold"/>
                <a:ea typeface="Public Sans Bold"/>
                <a:cs typeface="Public Sans Bold"/>
                <a:sym typeface="Public Sans Bold"/>
              </a:rPr>
              <a:t>4</a:t>
            </a:r>
          </a:p>
        </p:txBody>
      </p:sp>
      <p:grpSp>
        <p:nvGrpSpPr>
          <p:cNvPr id="3" name="Group 3"/>
          <p:cNvGrpSpPr/>
          <p:nvPr/>
        </p:nvGrpSpPr>
        <p:grpSpPr>
          <a:xfrm>
            <a:off x="0" y="-28575"/>
            <a:ext cx="18288000" cy="3038475"/>
            <a:chOff x="0" y="0"/>
            <a:chExt cx="4816593" cy="1033989"/>
          </a:xfrm>
        </p:grpSpPr>
        <p:sp>
          <p:nvSpPr>
            <p:cNvPr id="4" name="Freeform 4"/>
            <p:cNvSpPr/>
            <p:nvPr/>
          </p:nvSpPr>
          <p:spPr>
            <a:xfrm>
              <a:off x="0" y="0"/>
              <a:ext cx="4816592" cy="1033989"/>
            </a:xfrm>
            <a:custGeom>
              <a:avLst/>
              <a:gdLst/>
              <a:ahLst/>
              <a:cxnLst/>
              <a:rect l="l" t="t" r="r" b="b"/>
              <a:pathLst>
                <a:path w="4816592" h="1033989">
                  <a:moveTo>
                    <a:pt x="0" y="0"/>
                  </a:moveTo>
                  <a:lnTo>
                    <a:pt x="4816592" y="0"/>
                  </a:lnTo>
                  <a:lnTo>
                    <a:pt x="4816592" y="1033989"/>
                  </a:lnTo>
                  <a:lnTo>
                    <a:pt x="0" y="1033989"/>
                  </a:lnTo>
                  <a:close/>
                </a:path>
              </a:pathLst>
            </a:custGeom>
            <a:solidFill>
              <a:srgbClr val="D73F09"/>
            </a:solidFill>
          </p:spPr>
          <p:txBody>
            <a:bodyPr/>
            <a:lstStyle/>
            <a:p>
              <a:endParaRPr lang="en-US"/>
            </a:p>
          </p:txBody>
        </p:sp>
        <p:sp>
          <p:nvSpPr>
            <p:cNvPr id="5" name="TextBox 5"/>
            <p:cNvSpPr txBox="1"/>
            <p:nvPr/>
          </p:nvSpPr>
          <p:spPr>
            <a:xfrm>
              <a:off x="0" y="-85725"/>
              <a:ext cx="4816593" cy="1119714"/>
            </a:xfrm>
            <a:prstGeom prst="rect">
              <a:avLst/>
            </a:prstGeom>
          </p:spPr>
          <p:txBody>
            <a:bodyPr lIns="50800" tIns="50800" rIns="50800" bIns="50800" rtlCol="0" anchor="ctr"/>
            <a:lstStyle/>
            <a:p>
              <a:pPr algn="ctr">
                <a:lnSpc>
                  <a:spcPts val="3249"/>
                </a:lnSpc>
              </a:pPr>
              <a:endParaRPr/>
            </a:p>
          </p:txBody>
        </p:sp>
      </p:grpSp>
      <p:sp>
        <p:nvSpPr>
          <p:cNvPr id="6" name="TextBox 6"/>
          <p:cNvSpPr txBox="1"/>
          <p:nvPr/>
        </p:nvSpPr>
        <p:spPr>
          <a:xfrm>
            <a:off x="7245317" y="4311510"/>
            <a:ext cx="9975883" cy="3985578"/>
          </a:xfrm>
          <a:prstGeom prst="rect">
            <a:avLst/>
          </a:prstGeom>
        </p:spPr>
        <p:txBody>
          <a:bodyPr wrap="square" lIns="0" tIns="0" rIns="0" bIns="0" rtlCol="0" anchor="t">
            <a:spAutoFit/>
          </a:bodyPr>
          <a:lstStyle/>
          <a:p>
            <a:pPr>
              <a:lnSpc>
                <a:spcPts val="3081"/>
              </a:lnSpc>
            </a:pPr>
            <a:r>
              <a:rPr lang="en-US" sz="3600" b="1" dirty="0">
                <a:solidFill>
                  <a:srgbClr val="000000"/>
                </a:solidFill>
                <a:latin typeface="Kievit Offc"/>
                <a:ea typeface="Kievit Offc"/>
                <a:cs typeface="Kievit Offc"/>
                <a:sym typeface="Kievit Offc"/>
              </a:rPr>
              <a:t>Strength-based</a:t>
            </a:r>
            <a:r>
              <a:rPr lang="en-US" sz="3600" dirty="0">
                <a:solidFill>
                  <a:srgbClr val="000000"/>
                </a:solidFill>
                <a:latin typeface="Kievit Offc"/>
                <a:ea typeface="Kievit Offc"/>
                <a:cs typeface="Kievit Offc"/>
                <a:sym typeface="Kievit Offc"/>
              </a:rPr>
              <a:t>: drawing out and building off of the skills and knowledge they have</a:t>
            </a:r>
          </a:p>
          <a:p>
            <a:pPr>
              <a:lnSpc>
                <a:spcPts val="3081"/>
              </a:lnSpc>
            </a:pPr>
            <a:endParaRPr lang="en-US" sz="3600" b="1" dirty="0">
              <a:latin typeface="Kievit Offc"/>
              <a:ea typeface="Kievit Offc"/>
              <a:cs typeface="Kievit Offc"/>
              <a:sym typeface="Kievit Offc"/>
            </a:endParaRPr>
          </a:p>
          <a:p>
            <a:pPr>
              <a:lnSpc>
                <a:spcPts val="3081"/>
              </a:lnSpc>
            </a:pPr>
            <a:endParaRPr lang="en-US" sz="3600" b="1" dirty="0">
              <a:latin typeface="Kievit Offc"/>
              <a:ea typeface="Kievit Offc"/>
              <a:cs typeface="Kievit Offc"/>
              <a:sym typeface="Kievit Offc"/>
            </a:endParaRPr>
          </a:p>
          <a:p>
            <a:pPr>
              <a:lnSpc>
                <a:spcPts val="3081"/>
              </a:lnSpc>
            </a:pPr>
            <a:r>
              <a:rPr lang="en-US" sz="3600" b="1" dirty="0">
                <a:latin typeface="Kievit Offc"/>
                <a:ea typeface="Kievit Offc"/>
                <a:cs typeface="Kievit Offc"/>
                <a:sym typeface="Kievit Offc"/>
              </a:rPr>
              <a:t>Scaffolding</a:t>
            </a:r>
            <a:r>
              <a:rPr lang="en-US" sz="3600" dirty="0">
                <a:latin typeface="Kievit Offc"/>
                <a:ea typeface="Kievit Offc"/>
                <a:cs typeface="Kievit Offc"/>
                <a:sym typeface="Kievit Offc"/>
              </a:rPr>
              <a:t>: providing temporary support and encouraging independence over time</a:t>
            </a:r>
          </a:p>
          <a:p>
            <a:pPr>
              <a:lnSpc>
                <a:spcPts val="3081"/>
              </a:lnSpc>
            </a:pPr>
            <a:endParaRPr lang="en-US" sz="3600" dirty="0">
              <a:solidFill>
                <a:srgbClr val="000000"/>
              </a:solidFill>
              <a:latin typeface="Kievit Offc"/>
              <a:ea typeface="Kievit Offc"/>
              <a:cs typeface="Kievit Offc"/>
              <a:sym typeface="Kievit Offc"/>
            </a:endParaRPr>
          </a:p>
          <a:p>
            <a:pPr algn="l">
              <a:lnSpc>
                <a:spcPts val="3081"/>
              </a:lnSpc>
            </a:pPr>
            <a:endParaRPr lang="en-US" sz="3600" dirty="0">
              <a:solidFill>
                <a:srgbClr val="000000"/>
              </a:solidFill>
              <a:latin typeface="Kievit Offc"/>
              <a:ea typeface="Kievit Offc"/>
              <a:cs typeface="Kievit Offc"/>
              <a:sym typeface="Kievit Offc"/>
            </a:endParaRPr>
          </a:p>
          <a:p>
            <a:pPr>
              <a:lnSpc>
                <a:spcPts val="3081"/>
              </a:lnSpc>
            </a:pPr>
            <a:r>
              <a:rPr lang="en-US" sz="3600" b="1" dirty="0">
                <a:solidFill>
                  <a:srgbClr val="000000"/>
                </a:solidFill>
                <a:latin typeface="Kievit Offc"/>
                <a:ea typeface="Kievit Offc"/>
                <a:cs typeface="Kievit Offc"/>
                <a:sym typeface="Kievit Offc"/>
              </a:rPr>
              <a:t>Facilitative</a:t>
            </a:r>
            <a:r>
              <a:rPr lang="en-US" sz="3600" dirty="0">
                <a:solidFill>
                  <a:srgbClr val="000000"/>
                </a:solidFill>
                <a:latin typeface="Kievit Offc"/>
                <a:ea typeface="Kievit Offc"/>
                <a:cs typeface="Kievit Offc"/>
                <a:sym typeface="Kievit Offc"/>
              </a:rPr>
              <a:t>: empowering students vs doing things for them</a:t>
            </a:r>
            <a:endParaRPr lang="en-US" sz="2201" dirty="0">
              <a:solidFill>
                <a:srgbClr val="000000"/>
              </a:solidFill>
              <a:latin typeface="Kievit Offc"/>
              <a:ea typeface="Kievit Offc"/>
              <a:cs typeface="Kievit Offc"/>
              <a:sym typeface="Kievit Offc"/>
            </a:endParaRPr>
          </a:p>
        </p:txBody>
      </p:sp>
      <p:sp>
        <p:nvSpPr>
          <p:cNvPr id="7" name="TextBox 7"/>
          <p:cNvSpPr txBox="1"/>
          <p:nvPr/>
        </p:nvSpPr>
        <p:spPr>
          <a:xfrm>
            <a:off x="457201" y="1023102"/>
            <a:ext cx="17373600" cy="1384995"/>
          </a:xfrm>
          <a:prstGeom prst="rect">
            <a:avLst/>
          </a:prstGeom>
        </p:spPr>
        <p:txBody>
          <a:bodyPr wrap="square" lIns="0" tIns="0" rIns="0" bIns="0" rtlCol="0" anchor="t">
            <a:spAutoFit/>
          </a:bodyPr>
          <a:lstStyle/>
          <a:p>
            <a:pPr algn="ctr">
              <a:lnSpc>
                <a:spcPts val="10800"/>
              </a:lnSpc>
            </a:pPr>
            <a:r>
              <a:rPr lang="en-US" sz="9000" b="1" dirty="0">
                <a:solidFill>
                  <a:srgbClr val="000000"/>
                </a:solidFill>
                <a:latin typeface="Stratum2 Bold" panose="020B0506030000020004" pitchFamily="34" charset="77"/>
                <a:ea typeface="Stratum2 Bold"/>
                <a:cs typeface="Stratum2 Bold"/>
                <a:sym typeface="Stratum2"/>
              </a:rPr>
              <a:t>Building Independence Over Time</a:t>
            </a:r>
          </a:p>
        </p:txBody>
      </p:sp>
      <p:sp>
        <p:nvSpPr>
          <p:cNvPr id="9" name="Freeform 9"/>
          <p:cNvSpPr/>
          <p:nvPr/>
        </p:nvSpPr>
        <p:spPr>
          <a:xfrm>
            <a:off x="1066800" y="4001266"/>
            <a:ext cx="5084593" cy="4606066"/>
          </a:xfrm>
          <a:custGeom>
            <a:avLst/>
            <a:gdLst/>
            <a:ahLst/>
            <a:cxnLst/>
            <a:rect l="l" t="t" r="r" b="b"/>
            <a:pathLst>
              <a:path w="5084593" h="4606066">
                <a:moveTo>
                  <a:pt x="0" y="0"/>
                </a:moveTo>
                <a:lnTo>
                  <a:pt x="5084593" y="0"/>
                </a:lnTo>
                <a:lnTo>
                  <a:pt x="5084593" y="4606066"/>
                </a:lnTo>
                <a:lnTo>
                  <a:pt x="0" y="4606066"/>
                </a:lnTo>
                <a:lnTo>
                  <a:pt x="0" y="0"/>
                </a:lnTo>
                <a:close/>
              </a:path>
            </a:pathLst>
          </a:custGeom>
          <a:blipFill>
            <a:blip r:embed="rId3"/>
            <a:stretch>
              <a:fillRect t="-5122" b="-5267"/>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3F09"/>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73426" y="2369614"/>
            <a:ext cx="10010284" cy="0"/>
          </a:xfrm>
          <a:prstGeom prst="line">
            <a:avLst/>
          </a:prstGeom>
          <a:ln w="104775" cap="flat">
            <a:solidFill>
              <a:srgbClr val="FFFFFF"/>
            </a:solidFill>
            <a:prstDash val="solid"/>
            <a:headEnd type="none" w="sm" len="sm"/>
            <a:tailEnd type="none" w="sm" len="sm"/>
          </a:ln>
        </p:spPr>
        <p:txBody>
          <a:bodyPr/>
          <a:lstStyle/>
          <a:p>
            <a:endParaRPr lang="en-US"/>
          </a:p>
        </p:txBody>
      </p:sp>
      <p:sp>
        <p:nvSpPr>
          <p:cNvPr id="3" name="AutoShape 3">
            <a:extLst>
              <a:ext uri="{C183D7F6-B498-43B3-948B-1728B52AA6E4}">
                <adec:decorative xmlns:adec="http://schemas.microsoft.com/office/drawing/2017/decorative" val="1"/>
              </a:ext>
            </a:extLst>
          </p:cNvPr>
          <p:cNvSpPr/>
          <p:nvPr/>
        </p:nvSpPr>
        <p:spPr>
          <a:xfrm rot="-5400000">
            <a:off x="3407285" y="6188872"/>
            <a:ext cx="5748330" cy="0"/>
          </a:xfrm>
          <a:prstGeom prst="line">
            <a:avLst/>
          </a:prstGeom>
          <a:ln w="9525" cap="rnd">
            <a:solidFill>
              <a:srgbClr val="FFFFFF"/>
            </a:solidFill>
            <a:prstDash val="solid"/>
            <a:headEnd type="none" w="sm" len="sm"/>
            <a:tailEnd type="none" w="sm" len="sm"/>
          </a:ln>
        </p:spPr>
        <p:txBody>
          <a:bodyPr/>
          <a:lstStyle/>
          <a:p>
            <a:endParaRPr lang="en-US"/>
          </a:p>
        </p:txBody>
      </p:sp>
      <p:sp>
        <p:nvSpPr>
          <p:cNvPr id="5" name="TextBox 5"/>
          <p:cNvSpPr txBox="1"/>
          <p:nvPr/>
        </p:nvSpPr>
        <p:spPr>
          <a:xfrm>
            <a:off x="1081046" y="3455682"/>
            <a:ext cx="4875064" cy="472437"/>
          </a:xfrm>
          <a:prstGeom prst="rect">
            <a:avLst/>
          </a:prstGeom>
        </p:spPr>
        <p:txBody>
          <a:bodyPr lIns="0" tIns="0" rIns="0" bIns="0" rtlCol="0" anchor="t">
            <a:spAutoFit/>
          </a:bodyPr>
          <a:lstStyle/>
          <a:p>
            <a:pPr algn="l">
              <a:lnSpc>
                <a:spcPts val="3900"/>
              </a:lnSpc>
            </a:pPr>
            <a:r>
              <a:rPr lang="en-US" sz="3200" b="1" dirty="0">
                <a:solidFill>
                  <a:srgbClr val="FFFFFF"/>
                </a:solidFill>
                <a:latin typeface="Kievit Offc"/>
                <a:ea typeface="Kievit Offc"/>
                <a:cs typeface="Kievit Offc"/>
                <a:sym typeface="Kievit Offc"/>
              </a:rPr>
              <a:t>Open Listening</a:t>
            </a:r>
          </a:p>
        </p:txBody>
      </p:sp>
      <p:sp>
        <p:nvSpPr>
          <p:cNvPr id="6" name="TextBox 6"/>
          <p:cNvSpPr txBox="1"/>
          <p:nvPr/>
        </p:nvSpPr>
        <p:spPr>
          <a:xfrm>
            <a:off x="1028700" y="4327306"/>
            <a:ext cx="4673654" cy="3336106"/>
          </a:xfrm>
          <a:prstGeom prst="rect">
            <a:avLst/>
          </a:prstGeom>
        </p:spPr>
        <p:txBody>
          <a:bodyPr lIns="0" tIns="0" rIns="0" bIns="0" rtlCol="0" anchor="t">
            <a:spAutoFit/>
          </a:bodyPr>
          <a:lstStyle/>
          <a:p>
            <a:pPr algn="l">
              <a:lnSpc>
                <a:spcPts val="2600"/>
              </a:lnSpc>
            </a:pPr>
            <a:r>
              <a:rPr lang="en-US" sz="2800" dirty="0">
                <a:solidFill>
                  <a:schemeClr val="bg1"/>
                </a:solidFill>
                <a:latin typeface="Kievit Offc"/>
                <a:ea typeface="Kievit Offc"/>
                <a:cs typeface="Kievit Offc"/>
                <a:sym typeface="Kievit Offc"/>
              </a:rPr>
              <a:t>What are you noticing about ______ (your classes, your adjustment, your stress levels)? </a:t>
            </a: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r>
              <a:rPr lang="en-US" sz="2800" dirty="0">
                <a:solidFill>
                  <a:schemeClr val="bg1"/>
                </a:solidFill>
                <a:latin typeface="Kievit Offc"/>
                <a:ea typeface="Kievit Offc"/>
                <a:cs typeface="Kievit Offc"/>
                <a:sym typeface="Kievit Offc"/>
              </a:rPr>
              <a:t>What’s working well for you so far? </a:t>
            </a: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r>
              <a:rPr lang="en-US" sz="2800" dirty="0">
                <a:solidFill>
                  <a:schemeClr val="bg1"/>
                </a:solidFill>
                <a:latin typeface="Kievit Offc"/>
                <a:ea typeface="Kievit Offc"/>
                <a:cs typeface="Kievit Offc"/>
                <a:sym typeface="Kievit Offc"/>
              </a:rPr>
              <a:t>What has been hard?</a:t>
            </a:r>
          </a:p>
        </p:txBody>
      </p:sp>
      <p:sp>
        <p:nvSpPr>
          <p:cNvPr id="7" name="TextBox 7"/>
          <p:cNvSpPr txBox="1"/>
          <p:nvPr/>
        </p:nvSpPr>
        <p:spPr>
          <a:xfrm>
            <a:off x="12330694" y="3477320"/>
            <a:ext cx="4666956" cy="472437"/>
          </a:xfrm>
          <a:prstGeom prst="rect">
            <a:avLst/>
          </a:prstGeom>
        </p:spPr>
        <p:txBody>
          <a:bodyPr lIns="0" tIns="0" rIns="0" bIns="0" rtlCol="0" anchor="t">
            <a:spAutoFit/>
          </a:bodyPr>
          <a:lstStyle/>
          <a:p>
            <a:pPr algn="l">
              <a:lnSpc>
                <a:spcPts val="3900"/>
              </a:lnSpc>
            </a:pPr>
            <a:r>
              <a:rPr lang="en-US" sz="3200" b="1" dirty="0">
                <a:solidFill>
                  <a:srgbClr val="FFFFFF"/>
                </a:solidFill>
                <a:latin typeface="Kievit Offc"/>
                <a:ea typeface="Kievit Offc"/>
                <a:cs typeface="Kievit Offc"/>
                <a:sym typeface="Kievit Offc"/>
              </a:rPr>
              <a:t>Support Follow Through</a:t>
            </a:r>
          </a:p>
        </p:txBody>
      </p:sp>
      <p:sp>
        <p:nvSpPr>
          <p:cNvPr id="8" name="TextBox 8"/>
          <p:cNvSpPr txBox="1"/>
          <p:nvPr/>
        </p:nvSpPr>
        <p:spPr>
          <a:xfrm>
            <a:off x="12368794" y="4334836"/>
            <a:ext cx="4666956" cy="3669531"/>
          </a:xfrm>
          <a:prstGeom prst="rect">
            <a:avLst/>
          </a:prstGeom>
        </p:spPr>
        <p:txBody>
          <a:bodyPr lIns="0" tIns="0" rIns="0" bIns="0" rtlCol="0" anchor="t">
            <a:spAutoFit/>
          </a:bodyPr>
          <a:lstStyle/>
          <a:p>
            <a:pPr algn="l">
              <a:lnSpc>
                <a:spcPts val="2600"/>
              </a:lnSpc>
            </a:pPr>
            <a:r>
              <a:rPr lang="en-US" sz="2800" dirty="0">
                <a:solidFill>
                  <a:schemeClr val="bg1"/>
                </a:solidFill>
                <a:latin typeface="Kievit Offc"/>
                <a:ea typeface="Kievit Offc"/>
                <a:cs typeface="Kievit Offc"/>
                <a:sym typeface="Kievit Offc"/>
              </a:rPr>
              <a:t>How will you get started? What’s your first move? </a:t>
            </a: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r>
              <a:rPr lang="en-US" sz="2800" dirty="0">
                <a:solidFill>
                  <a:schemeClr val="bg1"/>
                </a:solidFill>
                <a:latin typeface="Kievit Offc"/>
                <a:ea typeface="Kievit Offc"/>
                <a:cs typeface="Kievit Offc"/>
                <a:sym typeface="Kievit Offc"/>
              </a:rPr>
              <a:t>What’s one thing you could do this week to move forward on this?</a:t>
            </a: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r>
              <a:rPr lang="en-US" sz="2800" dirty="0">
                <a:solidFill>
                  <a:schemeClr val="bg1"/>
                </a:solidFill>
                <a:latin typeface="Kievit Offc"/>
                <a:ea typeface="Kievit Offc"/>
                <a:cs typeface="Kievit Offc"/>
                <a:sym typeface="Kievit Offc"/>
              </a:rPr>
              <a:t>Who might you talk to for help?</a:t>
            </a:r>
          </a:p>
          <a:p>
            <a:pPr algn="l">
              <a:lnSpc>
                <a:spcPts val="2600"/>
              </a:lnSpc>
            </a:pPr>
            <a:endParaRPr lang="en-US" sz="2800" dirty="0">
              <a:solidFill>
                <a:schemeClr val="bg1"/>
              </a:solidFill>
              <a:latin typeface="Kievit Offc"/>
              <a:ea typeface="Kievit Offc"/>
              <a:cs typeface="Kievit Offc"/>
              <a:sym typeface="Kievit Offc"/>
            </a:endParaRPr>
          </a:p>
        </p:txBody>
      </p:sp>
      <p:sp>
        <p:nvSpPr>
          <p:cNvPr id="9" name="TextBox 9"/>
          <p:cNvSpPr txBox="1"/>
          <p:nvPr/>
        </p:nvSpPr>
        <p:spPr>
          <a:xfrm>
            <a:off x="6653398" y="3477320"/>
            <a:ext cx="5403506" cy="472437"/>
          </a:xfrm>
          <a:prstGeom prst="rect">
            <a:avLst/>
          </a:prstGeom>
        </p:spPr>
        <p:txBody>
          <a:bodyPr lIns="0" tIns="0" rIns="0" bIns="0" rtlCol="0" anchor="t">
            <a:spAutoFit/>
          </a:bodyPr>
          <a:lstStyle/>
          <a:p>
            <a:pPr algn="l">
              <a:lnSpc>
                <a:spcPts val="3900"/>
              </a:lnSpc>
            </a:pPr>
            <a:r>
              <a:rPr lang="en-US" sz="3200" b="1" dirty="0">
                <a:solidFill>
                  <a:srgbClr val="FFFFFF"/>
                </a:solidFill>
                <a:latin typeface="Kievit Offc"/>
                <a:ea typeface="Kievit Offc"/>
                <a:cs typeface="Kievit Offc"/>
                <a:sym typeface="Kievit Offc"/>
              </a:rPr>
              <a:t>Facilitative</a:t>
            </a:r>
            <a:r>
              <a:rPr lang="en-US" sz="3200" dirty="0">
                <a:solidFill>
                  <a:srgbClr val="FFFFFF"/>
                </a:solidFill>
                <a:latin typeface="Kievit Offc"/>
                <a:ea typeface="Kievit Offc"/>
                <a:cs typeface="Kievit Offc"/>
                <a:sym typeface="Kievit Offc"/>
              </a:rPr>
              <a:t> Exploration</a:t>
            </a:r>
          </a:p>
        </p:txBody>
      </p:sp>
      <p:sp>
        <p:nvSpPr>
          <p:cNvPr id="10" name="TextBox 10"/>
          <p:cNvSpPr txBox="1"/>
          <p:nvPr/>
        </p:nvSpPr>
        <p:spPr>
          <a:xfrm>
            <a:off x="6661018" y="4418063"/>
            <a:ext cx="4726000" cy="4002955"/>
          </a:xfrm>
          <a:prstGeom prst="rect">
            <a:avLst/>
          </a:prstGeom>
        </p:spPr>
        <p:txBody>
          <a:bodyPr lIns="0" tIns="0" rIns="0" bIns="0" rtlCol="0" anchor="t">
            <a:spAutoFit/>
          </a:bodyPr>
          <a:lstStyle/>
          <a:p>
            <a:pPr algn="l">
              <a:lnSpc>
                <a:spcPts val="2600"/>
              </a:lnSpc>
            </a:pPr>
            <a:r>
              <a:rPr lang="en-US" sz="2800" dirty="0">
                <a:solidFill>
                  <a:schemeClr val="bg1"/>
                </a:solidFill>
                <a:latin typeface="Kievit Offc"/>
                <a:ea typeface="Kievit Offc"/>
                <a:cs typeface="Kievit Offc"/>
                <a:sym typeface="Kievit Offc"/>
              </a:rPr>
              <a:t>What have you already considered?</a:t>
            </a: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r>
              <a:rPr lang="en-US" sz="2800" dirty="0">
                <a:solidFill>
                  <a:schemeClr val="bg1"/>
                </a:solidFill>
                <a:latin typeface="Kievit Offc"/>
                <a:ea typeface="Kievit Offc"/>
                <a:cs typeface="Kievit Offc"/>
                <a:sym typeface="Kievit Offc"/>
              </a:rPr>
              <a:t>Do you have a sense for what you want to do next? </a:t>
            </a: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endParaRPr lang="en-US" sz="2800" dirty="0">
              <a:solidFill>
                <a:schemeClr val="bg1"/>
              </a:solidFill>
              <a:latin typeface="Kievit Offc"/>
              <a:ea typeface="Kievit Offc"/>
              <a:cs typeface="Kievit Offc"/>
              <a:sym typeface="Kievit Offc"/>
            </a:endParaRPr>
          </a:p>
          <a:p>
            <a:pPr algn="l">
              <a:lnSpc>
                <a:spcPts val="2600"/>
              </a:lnSpc>
            </a:pPr>
            <a:r>
              <a:rPr lang="en-US" sz="2800" dirty="0">
                <a:solidFill>
                  <a:schemeClr val="bg1"/>
                </a:solidFill>
                <a:latin typeface="Kievit Offc"/>
                <a:ea typeface="Kievit Offc"/>
                <a:cs typeface="Kievit Offc"/>
                <a:sym typeface="Kievit Offc"/>
              </a:rPr>
              <a:t>What resources have you tried? Who have you talked to about this?</a:t>
            </a:r>
          </a:p>
        </p:txBody>
      </p:sp>
      <p:sp>
        <p:nvSpPr>
          <p:cNvPr id="11" name="TextBox 11"/>
          <p:cNvSpPr txBox="1"/>
          <p:nvPr/>
        </p:nvSpPr>
        <p:spPr>
          <a:xfrm>
            <a:off x="1073426" y="857759"/>
            <a:ext cx="11159944" cy="1384995"/>
          </a:xfrm>
          <a:prstGeom prst="rect">
            <a:avLst/>
          </a:prstGeom>
        </p:spPr>
        <p:txBody>
          <a:bodyPr lIns="0" tIns="0" rIns="0" bIns="0" rtlCol="0" anchor="t">
            <a:spAutoFit/>
          </a:bodyPr>
          <a:lstStyle/>
          <a:p>
            <a:pPr algn="l">
              <a:lnSpc>
                <a:spcPts val="10800"/>
              </a:lnSpc>
            </a:pPr>
            <a:r>
              <a:rPr lang="en-US" sz="9000" b="1" dirty="0">
                <a:solidFill>
                  <a:srgbClr val="191919"/>
                </a:solidFill>
                <a:latin typeface="Stratum2 Bold" panose="020B0506030000020004" pitchFamily="34" charset="77"/>
                <a:ea typeface="Stratum2 Bold"/>
                <a:cs typeface="Stratum2 Bold"/>
                <a:sym typeface="Stratum2"/>
              </a:rPr>
              <a:t>Coaching Skills</a:t>
            </a:r>
          </a:p>
        </p:txBody>
      </p:sp>
      <p:sp>
        <p:nvSpPr>
          <p:cNvPr id="12" name="TextBox 12"/>
          <p:cNvSpPr txBox="1"/>
          <p:nvPr/>
        </p:nvSpPr>
        <p:spPr>
          <a:xfrm>
            <a:off x="17449800" y="9363075"/>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FFFFFF"/>
                </a:solidFill>
                <a:latin typeface="Kievit Offc"/>
                <a:ea typeface="Kievit Offc"/>
                <a:cs typeface="Kievit Offc"/>
                <a:sym typeface="Kievit Offc"/>
              </a:rPr>
              <a:t>11</a:t>
            </a:r>
          </a:p>
        </p:txBody>
      </p:sp>
      <p:sp>
        <p:nvSpPr>
          <p:cNvPr id="13" name="Freeform 13"/>
          <p:cNvSpPr/>
          <p:nvPr/>
        </p:nvSpPr>
        <p:spPr>
          <a:xfrm>
            <a:off x="1028700" y="9174086"/>
            <a:ext cx="1993543" cy="637039"/>
          </a:xfrm>
          <a:custGeom>
            <a:avLst/>
            <a:gdLst/>
            <a:ahLst/>
            <a:cxnLst/>
            <a:rect l="l" t="t" r="r" b="b"/>
            <a:pathLst>
              <a:path w="1993543" h="637039">
                <a:moveTo>
                  <a:pt x="0" y="0"/>
                </a:moveTo>
                <a:lnTo>
                  <a:pt x="1993543" y="0"/>
                </a:lnTo>
                <a:lnTo>
                  <a:pt x="1993543" y="637039"/>
                </a:lnTo>
                <a:lnTo>
                  <a:pt x="0" y="637039"/>
                </a:lnTo>
                <a:lnTo>
                  <a:pt x="0" y="0"/>
                </a:lnTo>
                <a:close/>
              </a:path>
            </a:pathLst>
          </a:custGeom>
          <a:blipFill>
            <a:blip r:embed="rId3"/>
            <a:stretch>
              <a:fillRect/>
            </a:stretch>
          </a:blipFill>
        </p:spPr>
        <p:txBody>
          <a:bodyPr/>
          <a:lstStyle/>
          <a:p>
            <a:endParaRPr lang="en-US"/>
          </a:p>
        </p:txBody>
      </p:sp>
      <p:sp>
        <p:nvSpPr>
          <p:cNvPr id="14" name="Freeform 14"/>
          <p:cNvSpPr/>
          <p:nvPr/>
        </p:nvSpPr>
        <p:spPr>
          <a:xfrm>
            <a:off x="15088491" y="723689"/>
            <a:ext cx="2323209" cy="2215412"/>
          </a:xfrm>
          <a:custGeom>
            <a:avLst/>
            <a:gdLst/>
            <a:ahLst/>
            <a:cxnLst/>
            <a:rect l="l" t="t" r="r" b="b"/>
            <a:pathLst>
              <a:path w="2323209" h="2215412">
                <a:moveTo>
                  <a:pt x="0" y="0"/>
                </a:moveTo>
                <a:lnTo>
                  <a:pt x="2323210" y="0"/>
                </a:lnTo>
                <a:lnTo>
                  <a:pt x="2323210" y="2215412"/>
                </a:lnTo>
                <a:lnTo>
                  <a:pt x="0" y="2215412"/>
                </a:lnTo>
                <a:lnTo>
                  <a:pt x="0" y="0"/>
                </a:lnTo>
                <a:close/>
              </a:path>
            </a:pathLst>
          </a:custGeom>
          <a:blipFill>
            <a:blip r:embed="rId4"/>
            <a:stretch>
              <a:fillRect t="-4865"/>
            </a:stretch>
          </a:blipFill>
        </p:spPr>
        <p:txBody>
          <a:bodyPr/>
          <a:lstStyle/>
          <a:p>
            <a:endParaRPr lang="en-US"/>
          </a:p>
        </p:txBody>
      </p:sp>
      <p:sp>
        <p:nvSpPr>
          <p:cNvPr id="15" name="AutoShape 3">
            <a:extLst>
              <a:ext uri="{FF2B5EF4-FFF2-40B4-BE49-F238E27FC236}">
                <a16:creationId xmlns:a16="http://schemas.microsoft.com/office/drawing/2014/main" id="{DB871999-2208-A4BA-9F3B-7896C1117C12}"/>
              </a:ext>
              <a:ext uri="{C183D7F6-B498-43B3-948B-1728B52AA6E4}">
                <adec:decorative xmlns:adec="http://schemas.microsoft.com/office/drawing/2017/decorative" val="1"/>
              </a:ext>
            </a:extLst>
          </p:cNvPr>
          <p:cNvSpPr/>
          <p:nvPr/>
        </p:nvSpPr>
        <p:spPr>
          <a:xfrm rot="-5400000">
            <a:off x="8784435" y="6299921"/>
            <a:ext cx="5748330" cy="0"/>
          </a:xfrm>
          <a:prstGeom prst="line">
            <a:avLst/>
          </a:prstGeom>
          <a:ln w="9525" cap="rnd">
            <a:solidFill>
              <a:srgbClr val="FFFFFF"/>
            </a:solidFill>
            <a:prstDash val="solid"/>
            <a:headEnd type="none" w="sm" len="sm"/>
            <a:tailEnd type="none" w="sm" len="sm"/>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2208-C55C-07D3-ED4A-A561E565090F}"/>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459A35EA-BBEB-4608-F4B9-8AD5DB688A4D}"/>
              </a:ext>
            </a:extLst>
          </p:cNvPr>
          <p:cNvSpPr/>
          <p:nvPr/>
        </p:nvSpPr>
        <p:spPr>
          <a:xfrm>
            <a:off x="1365164" y="4381500"/>
            <a:ext cx="4957144" cy="0"/>
          </a:xfrm>
          <a:prstGeom prst="line">
            <a:avLst/>
          </a:prstGeom>
          <a:ln w="104775" cap="flat">
            <a:solidFill>
              <a:srgbClr val="14110F"/>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598EDC6C-5FB4-B749-7DFD-F3AAFC6D296B}"/>
              </a:ext>
            </a:extLst>
          </p:cNvPr>
          <p:cNvSpPr/>
          <p:nvPr/>
        </p:nvSpPr>
        <p:spPr>
          <a:xfrm>
            <a:off x="1028700" y="9106740"/>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3"/>
            <a:stretch>
              <a:fillRect/>
            </a:stretch>
          </a:blipFill>
        </p:spPr>
        <p:txBody>
          <a:bodyPr/>
          <a:lstStyle/>
          <a:p>
            <a:endParaRPr lang="en-US"/>
          </a:p>
        </p:txBody>
      </p:sp>
      <p:sp>
        <p:nvSpPr>
          <p:cNvPr id="6" name="TextBox 6">
            <a:extLst>
              <a:ext uri="{FF2B5EF4-FFF2-40B4-BE49-F238E27FC236}">
                <a16:creationId xmlns:a16="http://schemas.microsoft.com/office/drawing/2014/main" id="{D8F4F99C-4D4E-0523-AFA9-B37625DF999F}"/>
              </a:ext>
            </a:extLst>
          </p:cNvPr>
          <p:cNvSpPr txBox="1"/>
          <p:nvPr/>
        </p:nvSpPr>
        <p:spPr>
          <a:xfrm>
            <a:off x="9700082" y="2095500"/>
            <a:ext cx="7252448" cy="2128340"/>
          </a:xfrm>
          <a:prstGeom prst="rect">
            <a:avLst/>
          </a:prstGeom>
        </p:spPr>
        <p:txBody>
          <a:bodyPr lIns="0" tIns="0" rIns="0" bIns="0" rtlCol="0" anchor="t">
            <a:spAutoFit/>
          </a:bodyPr>
          <a:lstStyle/>
          <a:p>
            <a:pPr algn="l" rtl="0" fontAlgn="base">
              <a:buNone/>
            </a:pPr>
            <a:r>
              <a:rPr lang="en-US" sz="3600" dirty="0">
                <a:solidFill>
                  <a:srgbClr val="14110F"/>
                </a:solidFill>
                <a:latin typeface="Kievit Offc"/>
              </a:rPr>
              <a:t>How might you approach one of the scenarios we brainstormed that could be challenging for students?</a:t>
            </a:r>
          </a:p>
          <a:p>
            <a:pPr algn="l">
              <a:lnSpc>
                <a:spcPts val="3900"/>
              </a:lnSpc>
            </a:pPr>
            <a:endParaRPr lang="en-US" sz="3000" dirty="0">
              <a:solidFill>
                <a:srgbClr val="14110F"/>
              </a:solidFill>
              <a:latin typeface="Kievit Offc"/>
              <a:ea typeface="Kievit Offc"/>
              <a:cs typeface="Kievit Offc"/>
              <a:sym typeface="Kievit Offc"/>
            </a:endParaRPr>
          </a:p>
        </p:txBody>
      </p:sp>
      <p:sp>
        <p:nvSpPr>
          <p:cNvPr id="9" name="TextBox 9">
            <a:extLst>
              <a:ext uri="{FF2B5EF4-FFF2-40B4-BE49-F238E27FC236}">
                <a16:creationId xmlns:a16="http://schemas.microsoft.com/office/drawing/2014/main" id="{9BF217B5-BDE3-8FCE-39F3-CE95E5360458}"/>
              </a:ext>
            </a:extLst>
          </p:cNvPr>
          <p:cNvSpPr txBox="1"/>
          <p:nvPr/>
        </p:nvSpPr>
        <p:spPr>
          <a:xfrm>
            <a:off x="9451447" y="5143500"/>
            <a:ext cx="7749718" cy="2769989"/>
          </a:xfrm>
          <a:prstGeom prst="rect">
            <a:avLst/>
          </a:prstGeom>
        </p:spPr>
        <p:txBody>
          <a:bodyPr wrap="square" lIns="0" tIns="0" rIns="0" bIns="0" rtlCol="0" anchor="t">
            <a:spAutoFit/>
          </a:bodyPr>
          <a:lstStyle/>
          <a:p>
            <a:pPr algn="l" rtl="0" fontAlgn="base"/>
            <a:r>
              <a:rPr lang="en-US" sz="3600" i="1" dirty="0">
                <a:solidFill>
                  <a:srgbClr val="14110F"/>
                </a:solidFill>
                <a:latin typeface="Kievit Offc"/>
              </a:rPr>
              <a:t>What would be a “directive” approach? (Telling them what to do) </a:t>
            </a:r>
          </a:p>
          <a:p>
            <a:pPr algn="l" rtl="0" fontAlgn="base"/>
            <a:endParaRPr lang="en-US" sz="3600" i="1" dirty="0">
              <a:solidFill>
                <a:srgbClr val="14110F"/>
              </a:solidFill>
              <a:latin typeface="Kievit Offc"/>
            </a:endParaRPr>
          </a:p>
          <a:p>
            <a:pPr algn="l" rtl="0" fontAlgn="base"/>
            <a:r>
              <a:rPr lang="en-US" sz="3600" i="1" dirty="0">
                <a:solidFill>
                  <a:srgbClr val="14110F"/>
                </a:solidFill>
                <a:latin typeface="Kievit Offc"/>
              </a:rPr>
              <a:t>What would be a “facilitative” approach? (Supporting them in finding answers)</a:t>
            </a:r>
          </a:p>
        </p:txBody>
      </p:sp>
      <p:sp>
        <p:nvSpPr>
          <p:cNvPr id="11" name="TextBox 11">
            <a:extLst>
              <a:ext uri="{FF2B5EF4-FFF2-40B4-BE49-F238E27FC236}">
                <a16:creationId xmlns:a16="http://schemas.microsoft.com/office/drawing/2014/main" id="{2A72D570-657A-95CE-31C6-60861C3CDAF1}"/>
              </a:ext>
            </a:extLst>
          </p:cNvPr>
          <p:cNvSpPr txBox="1"/>
          <p:nvPr/>
        </p:nvSpPr>
        <p:spPr>
          <a:xfrm>
            <a:off x="8292831" y="2062162"/>
            <a:ext cx="851169" cy="769441"/>
          </a:xfrm>
          <a:prstGeom prst="rect">
            <a:avLst/>
          </a:prstGeom>
        </p:spPr>
        <p:txBody>
          <a:bodyPr lIns="0" tIns="0" rIns="0" bIns="0" rtlCol="0" anchor="t">
            <a:spAutoFit/>
          </a:bodyPr>
          <a:lstStyle/>
          <a:p>
            <a:pPr algn="l">
              <a:lnSpc>
                <a:spcPts val="6000"/>
              </a:lnSpc>
            </a:pPr>
            <a:r>
              <a:rPr lang="en-US" sz="5000" dirty="0">
                <a:solidFill>
                  <a:srgbClr val="D73F09"/>
                </a:solidFill>
                <a:latin typeface="Stratum2 Regular"/>
                <a:ea typeface="Stratum2 Regular"/>
                <a:cs typeface="Stratum2 Regular"/>
                <a:sym typeface="Stratum2"/>
              </a:rPr>
              <a:t>Q1</a:t>
            </a:r>
          </a:p>
        </p:txBody>
      </p:sp>
      <p:sp>
        <p:nvSpPr>
          <p:cNvPr id="13" name="TextBox 13">
            <a:extLst>
              <a:ext uri="{FF2B5EF4-FFF2-40B4-BE49-F238E27FC236}">
                <a16:creationId xmlns:a16="http://schemas.microsoft.com/office/drawing/2014/main" id="{76D81E2D-4E3D-0C78-28BE-8BB59375F6CC}"/>
              </a:ext>
            </a:extLst>
          </p:cNvPr>
          <p:cNvSpPr txBox="1"/>
          <p:nvPr/>
        </p:nvSpPr>
        <p:spPr>
          <a:xfrm>
            <a:off x="1365164" y="2876958"/>
            <a:ext cx="6118592" cy="1384995"/>
          </a:xfrm>
          <a:prstGeom prst="rect">
            <a:avLst/>
          </a:prstGeom>
        </p:spPr>
        <p:txBody>
          <a:bodyPr lIns="0" tIns="0" rIns="0" bIns="0" rtlCol="0" anchor="t">
            <a:spAutoFit/>
          </a:bodyPr>
          <a:lstStyle/>
          <a:p>
            <a:pPr algn="l">
              <a:lnSpc>
                <a:spcPts val="10800"/>
              </a:lnSpc>
            </a:pPr>
            <a:r>
              <a:rPr lang="en-US" sz="9000" b="1" dirty="0">
                <a:solidFill>
                  <a:srgbClr val="000000"/>
                </a:solidFill>
                <a:latin typeface="Stratum2 Bold" panose="020B0506030000020004" pitchFamily="34" charset="77"/>
                <a:ea typeface="Stratum2 Bold"/>
                <a:cs typeface="Stratum2 Bold"/>
                <a:sym typeface="Stratum2"/>
              </a:rPr>
              <a:t>Discussion</a:t>
            </a:r>
          </a:p>
        </p:txBody>
      </p:sp>
      <p:sp>
        <p:nvSpPr>
          <p:cNvPr id="15" name="TextBox 15">
            <a:extLst>
              <a:ext uri="{FF2B5EF4-FFF2-40B4-BE49-F238E27FC236}">
                <a16:creationId xmlns:a16="http://schemas.microsoft.com/office/drawing/2014/main" id="{89C1D125-9B2B-4C3A-574A-359F7FD012BB}"/>
              </a:ext>
            </a:extLst>
          </p:cNvPr>
          <p:cNvSpPr txBox="1"/>
          <p:nvPr/>
        </p:nvSpPr>
        <p:spPr>
          <a:xfrm>
            <a:off x="17449800" y="9363075"/>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D73F09"/>
                </a:solidFill>
                <a:latin typeface="Kievit Offc"/>
                <a:ea typeface="Kievit Offc"/>
                <a:cs typeface="Kievit Offc"/>
                <a:sym typeface="Kievit Offc"/>
              </a:rPr>
              <a:t>5</a:t>
            </a:r>
          </a:p>
        </p:txBody>
      </p:sp>
    </p:spTree>
    <p:extLst>
      <p:ext uri="{BB962C8B-B14F-4D97-AF65-F5344CB8AC3E}">
        <p14:creationId xmlns:p14="http://schemas.microsoft.com/office/powerpoint/2010/main" val="401572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C5010-6FC1-E5D7-382F-4C681F381E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4E7E11-A677-BF88-6064-1C0907624A6C}"/>
              </a:ext>
            </a:extLst>
          </p:cNvPr>
          <p:cNvSpPr/>
          <p:nvPr/>
        </p:nvSpPr>
        <p:spPr>
          <a:xfrm>
            <a:off x="-537475" y="-357592"/>
            <a:ext cx="8718373" cy="11002183"/>
          </a:xfrm>
          <a:custGeom>
            <a:avLst/>
            <a:gdLst/>
            <a:ahLst/>
            <a:cxnLst/>
            <a:rect l="l" t="t" r="r" b="b"/>
            <a:pathLst>
              <a:path w="8718373" h="11002183">
                <a:moveTo>
                  <a:pt x="0" y="0"/>
                </a:moveTo>
                <a:lnTo>
                  <a:pt x="8718373" y="0"/>
                </a:lnTo>
                <a:lnTo>
                  <a:pt x="8718373" y="11002184"/>
                </a:lnTo>
                <a:lnTo>
                  <a:pt x="0" y="11002184"/>
                </a:lnTo>
                <a:lnTo>
                  <a:pt x="0" y="0"/>
                </a:lnTo>
                <a:close/>
              </a:path>
            </a:pathLst>
          </a:custGeom>
          <a:blipFill>
            <a:blip r:embed="rId3"/>
            <a:stretch>
              <a:fillRect t="-18875" b="-204"/>
            </a:stretch>
          </a:blipFill>
        </p:spPr>
        <p:txBody>
          <a:bodyPr/>
          <a:lstStyle/>
          <a:p>
            <a:endParaRPr lang="en-US"/>
          </a:p>
        </p:txBody>
      </p:sp>
      <p:grpSp>
        <p:nvGrpSpPr>
          <p:cNvPr id="3" name="Group 3">
            <a:extLst>
              <a:ext uri="{FF2B5EF4-FFF2-40B4-BE49-F238E27FC236}">
                <a16:creationId xmlns:a16="http://schemas.microsoft.com/office/drawing/2014/main" id="{C3894EEE-B651-8653-04D9-62C536FF3CE4}"/>
              </a:ext>
            </a:extLst>
          </p:cNvPr>
          <p:cNvGrpSpPr/>
          <p:nvPr/>
        </p:nvGrpSpPr>
        <p:grpSpPr>
          <a:xfrm>
            <a:off x="9144001" y="3610892"/>
            <a:ext cx="8496544" cy="1823121"/>
            <a:chOff x="-149496" y="-180975"/>
            <a:chExt cx="11328726" cy="2430828"/>
          </a:xfrm>
        </p:grpSpPr>
        <p:sp>
          <p:nvSpPr>
            <p:cNvPr id="4" name="TextBox 4">
              <a:extLst>
                <a:ext uri="{FF2B5EF4-FFF2-40B4-BE49-F238E27FC236}">
                  <a16:creationId xmlns:a16="http://schemas.microsoft.com/office/drawing/2014/main" id="{3817A813-E0CE-85B1-73C6-C7EF50CC860E}"/>
                </a:ext>
              </a:extLst>
            </p:cNvPr>
            <p:cNvSpPr txBox="1"/>
            <p:nvPr/>
          </p:nvSpPr>
          <p:spPr>
            <a:xfrm>
              <a:off x="-149496" y="-180975"/>
              <a:ext cx="10668001" cy="1846660"/>
            </a:xfrm>
            <a:prstGeom prst="rect">
              <a:avLst/>
            </a:prstGeom>
          </p:spPr>
          <p:txBody>
            <a:bodyPr wrap="square" lIns="0" tIns="0" rIns="0" bIns="0" rtlCol="0" anchor="t">
              <a:spAutoFit/>
            </a:bodyPr>
            <a:lstStyle/>
            <a:p>
              <a:pPr algn="l">
                <a:lnSpc>
                  <a:spcPts val="10800"/>
                </a:lnSpc>
              </a:pPr>
              <a:r>
                <a:rPr lang="en-US" sz="9000" b="1" dirty="0">
                  <a:solidFill>
                    <a:srgbClr val="191919"/>
                  </a:solidFill>
                  <a:latin typeface="Stratum2 Bold" panose="020B0506030000020004" pitchFamily="34" charset="77"/>
                  <a:ea typeface="Stratum2 Bold"/>
                  <a:cs typeface="Stratum2 Bold"/>
                  <a:sym typeface="Stratum2"/>
                </a:rPr>
                <a:t>Questions?</a:t>
              </a:r>
            </a:p>
          </p:txBody>
        </p:sp>
        <p:sp>
          <p:nvSpPr>
            <p:cNvPr id="6" name="AutoShape 6">
              <a:extLst>
                <a:ext uri="{FF2B5EF4-FFF2-40B4-BE49-F238E27FC236}">
                  <a16:creationId xmlns:a16="http://schemas.microsoft.com/office/drawing/2014/main" id="{41641BBB-F726-A6B1-0124-49655E9E8F9C}"/>
                </a:ext>
              </a:extLst>
            </p:cNvPr>
            <p:cNvSpPr/>
            <p:nvPr/>
          </p:nvSpPr>
          <p:spPr>
            <a:xfrm>
              <a:off x="0" y="2249853"/>
              <a:ext cx="11179230" cy="0"/>
            </a:xfrm>
            <a:prstGeom prst="line">
              <a:avLst/>
            </a:prstGeom>
            <a:ln w="139700" cap="flat">
              <a:solidFill>
                <a:srgbClr val="D73F09"/>
              </a:solidFill>
              <a:prstDash val="solid"/>
              <a:headEnd type="none" w="sm" len="sm"/>
              <a:tailEnd type="none" w="sm" len="sm"/>
            </a:ln>
          </p:spPr>
          <p:txBody>
            <a:bodyPr/>
            <a:lstStyle/>
            <a:p>
              <a:endParaRPr lang="en-US"/>
            </a:p>
          </p:txBody>
        </p:sp>
      </p:grpSp>
      <p:sp>
        <p:nvSpPr>
          <p:cNvPr id="7" name="TextBox 7">
            <a:extLst>
              <a:ext uri="{FF2B5EF4-FFF2-40B4-BE49-F238E27FC236}">
                <a16:creationId xmlns:a16="http://schemas.microsoft.com/office/drawing/2014/main" id="{1906D742-EE5B-CB26-4AAB-B13A3B179949}"/>
              </a:ext>
            </a:extLst>
          </p:cNvPr>
          <p:cNvSpPr txBox="1"/>
          <p:nvPr/>
        </p:nvSpPr>
        <p:spPr>
          <a:xfrm>
            <a:off x="17449800" y="9363075"/>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D73F09"/>
                </a:solidFill>
                <a:latin typeface="Kievit Offc"/>
                <a:ea typeface="Kievit Offc"/>
                <a:cs typeface="Kievit Offc"/>
                <a:sym typeface="Kievit Offc"/>
              </a:rPr>
              <a:t>12</a:t>
            </a:r>
          </a:p>
        </p:txBody>
      </p:sp>
      <p:sp>
        <p:nvSpPr>
          <p:cNvPr id="8" name="Freeform 8">
            <a:extLst>
              <a:ext uri="{FF2B5EF4-FFF2-40B4-BE49-F238E27FC236}">
                <a16:creationId xmlns:a16="http://schemas.microsoft.com/office/drawing/2014/main" id="{EF8E326A-E0E2-8143-0EEB-2E96596D7E8B}"/>
              </a:ext>
            </a:extLst>
          </p:cNvPr>
          <p:cNvSpPr/>
          <p:nvPr/>
        </p:nvSpPr>
        <p:spPr>
          <a:xfrm>
            <a:off x="1028700" y="9106740"/>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4"/>
            <a:stretch>
              <a:fillRect/>
            </a:stretch>
          </a:blipFill>
        </p:spPr>
        <p:txBody>
          <a:bodyPr/>
          <a:lstStyle/>
          <a:p>
            <a:endParaRPr lang="en-US"/>
          </a:p>
        </p:txBody>
      </p:sp>
      <p:sp>
        <p:nvSpPr>
          <p:cNvPr id="9" name="Freeform 9">
            <a:extLst>
              <a:ext uri="{FF2B5EF4-FFF2-40B4-BE49-F238E27FC236}">
                <a16:creationId xmlns:a16="http://schemas.microsoft.com/office/drawing/2014/main" id="{B39E6AE5-213B-4866-2DC3-C52736A3BCB3}"/>
              </a:ext>
            </a:extLst>
          </p:cNvPr>
          <p:cNvSpPr/>
          <p:nvPr/>
        </p:nvSpPr>
        <p:spPr>
          <a:xfrm rot="2063440">
            <a:off x="5677283" y="7216654"/>
            <a:ext cx="1511843" cy="1455149"/>
          </a:xfrm>
          <a:custGeom>
            <a:avLst/>
            <a:gdLst/>
            <a:ahLst/>
            <a:cxnLst/>
            <a:rect l="l" t="t" r="r" b="b"/>
            <a:pathLst>
              <a:path w="1511843" h="1455149">
                <a:moveTo>
                  <a:pt x="0" y="0"/>
                </a:moveTo>
                <a:lnTo>
                  <a:pt x="1511842" y="0"/>
                </a:lnTo>
                <a:lnTo>
                  <a:pt x="1511842" y="1455149"/>
                </a:lnTo>
                <a:lnTo>
                  <a:pt x="0" y="1455149"/>
                </a:lnTo>
                <a:lnTo>
                  <a:pt x="0" y="0"/>
                </a:lnTo>
                <a:close/>
              </a:path>
            </a:pathLst>
          </a:custGeom>
          <a:blipFill>
            <a:blip r:embed="rId5"/>
            <a:stretch>
              <a:fillRect/>
            </a:stretch>
          </a:blipFill>
        </p:spPr>
        <p:txBody>
          <a:bodyPr/>
          <a:lstStyle/>
          <a:p>
            <a:endParaRPr lang="en-US"/>
          </a:p>
        </p:txBody>
      </p:sp>
      <p:sp>
        <p:nvSpPr>
          <p:cNvPr id="10" name="Freeform 10">
            <a:extLst>
              <a:ext uri="{FF2B5EF4-FFF2-40B4-BE49-F238E27FC236}">
                <a16:creationId xmlns:a16="http://schemas.microsoft.com/office/drawing/2014/main" id="{9A0BDF5B-9F1E-32A2-DC8F-9DBDA99C1613}"/>
              </a:ext>
            </a:extLst>
          </p:cNvPr>
          <p:cNvSpPr/>
          <p:nvPr/>
        </p:nvSpPr>
        <p:spPr>
          <a:xfrm rot="-1646105">
            <a:off x="6864794" y="752277"/>
            <a:ext cx="2632209" cy="2841791"/>
          </a:xfrm>
          <a:custGeom>
            <a:avLst/>
            <a:gdLst/>
            <a:ahLst/>
            <a:cxnLst/>
            <a:rect l="l" t="t" r="r" b="b"/>
            <a:pathLst>
              <a:path w="2632209" h="2841791">
                <a:moveTo>
                  <a:pt x="0" y="0"/>
                </a:moveTo>
                <a:lnTo>
                  <a:pt x="2632209" y="0"/>
                </a:lnTo>
                <a:lnTo>
                  <a:pt x="2632209" y="2841791"/>
                </a:lnTo>
                <a:lnTo>
                  <a:pt x="0" y="2841791"/>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45286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683144" y="3314700"/>
            <a:ext cx="8763800" cy="0"/>
          </a:xfrm>
          <a:prstGeom prst="line">
            <a:avLst/>
          </a:prstGeom>
          <a:ln w="104775" cap="flat">
            <a:solidFill>
              <a:srgbClr val="D73F09"/>
            </a:solidFill>
            <a:prstDash val="solid"/>
            <a:headEnd type="none" w="sm" len="sm"/>
            <a:tailEnd type="none" w="sm" len="sm"/>
          </a:ln>
        </p:spPr>
        <p:txBody>
          <a:bodyPr/>
          <a:lstStyle/>
          <a:p>
            <a:endParaRPr lang="en-US"/>
          </a:p>
        </p:txBody>
      </p:sp>
      <p:grpSp>
        <p:nvGrpSpPr>
          <p:cNvPr id="3" name="Group 3"/>
          <p:cNvGrpSpPr/>
          <p:nvPr/>
        </p:nvGrpSpPr>
        <p:grpSpPr>
          <a:xfrm>
            <a:off x="12920043" y="0"/>
            <a:ext cx="5367957" cy="10287000"/>
            <a:chOff x="0" y="0"/>
            <a:chExt cx="1413783" cy="2709333"/>
          </a:xfrm>
        </p:grpSpPr>
        <p:sp>
          <p:nvSpPr>
            <p:cNvPr id="4" name="Freeform 4"/>
            <p:cNvSpPr/>
            <p:nvPr/>
          </p:nvSpPr>
          <p:spPr>
            <a:xfrm>
              <a:off x="0" y="0"/>
              <a:ext cx="1413783" cy="2709333"/>
            </a:xfrm>
            <a:custGeom>
              <a:avLst/>
              <a:gdLst/>
              <a:ahLst/>
              <a:cxnLst/>
              <a:rect l="l" t="t" r="r" b="b"/>
              <a:pathLst>
                <a:path w="1413783" h="2709333">
                  <a:moveTo>
                    <a:pt x="0" y="0"/>
                  </a:moveTo>
                  <a:lnTo>
                    <a:pt x="1413783" y="0"/>
                  </a:lnTo>
                  <a:lnTo>
                    <a:pt x="1413783" y="2709333"/>
                  </a:lnTo>
                  <a:lnTo>
                    <a:pt x="0" y="2709333"/>
                  </a:lnTo>
                  <a:close/>
                </a:path>
              </a:pathLst>
            </a:custGeom>
            <a:solidFill>
              <a:srgbClr val="D73F09"/>
            </a:solidFill>
          </p:spPr>
          <p:txBody>
            <a:bodyPr/>
            <a:lstStyle/>
            <a:p>
              <a:endParaRPr lang="en-US"/>
            </a:p>
          </p:txBody>
        </p:sp>
        <p:sp>
          <p:nvSpPr>
            <p:cNvPr id="5" name="TextBox 5"/>
            <p:cNvSpPr txBox="1"/>
            <p:nvPr/>
          </p:nvSpPr>
          <p:spPr>
            <a:xfrm>
              <a:off x="0" y="-85725"/>
              <a:ext cx="1413783" cy="2795058"/>
            </a:xfrm>
            <a:prstGeom prst="rect">
              <a:avLst/>
            </a:prstGeom>
          </p:spPr>
          <p:txBody>
            <a:bodyPr lIns="50800" tIns="50800" rIns="50800" bIns="50800" rtlCol="0" anchor="ctr"/>
            <a:lstStyle/>
            <a:p>
              <a:pPr algn="ctr">
                <a:lnSpc>
                  <a:spcPts val="3249"/>
                </a:lnSpc>
              </a:pPr>
              <a:endParaRPr/>
            </a:p>
          </p:txBody>
        </p:sp>
      </p:grpSp>
      <p:sp>
        <p:nvSpPr>
          <p:cNvPr id="6" name="TextBox 6"/>
          <p:cNvSpPr txBox="1"/>
          <p:nvPr/>
        </p:nvSpPr>
        <p:spPr>
          <a:xfrm>
            <a:off x="17449800" y="9391650"/>
            <a:ext cx="152400" cy="209550"/>
          </a:xfrm>
          <a:prstGeom prst="rect">
            <a:avLst/>
          </a:prstGeom>
        </p:spPr>
        <p:txBody>
          <a:bodyPr wrap="none" lIns="0" tIns="0" rIns="0" bIns="0" rtlCol="0" anchor="t">
            <a:spAutoFit/>
          </a:bodyPr>
          <a:lstStyle/>
          <a:p>
            <a:pPr algn="ctr">
              <a:lnSpc>
                <a:spcPts val="2800"/>
              </a:lnSpc>
              <a:spcBef>
                <a:spcPct val="0"/>
              </a:spcBef>
            </a:pPr>
            <a:r>
              <a:rPr lang="en-US" sz="2000" b="1">
                <a:solidFill>
                  <a:srgbClr val="FA632A"/>
                </a:solidFill>
                <a:latin typeface="Public Sans Bold"/>
                <a:ea typeface="Public Sans Bold"/>
                <a:cs typeface="Public Sans Bold"/>
                <a:sym typeface="Public Sans Bold"/>
              </a:rPr>
              <a:t>3</a:t>
            </a:r>
          </a:p>
        </p:txBody>
      </p:sp>
      <p:sp>
        <p:nvSpPr>
          <p:cNvPr id="7" name="TextBox 7"/>
          <p:cNvSpPr txBox="1"/>
          <p:nvPr/>
        </p:nvSpPr>
        <p:spPr>
          <a:xfrm>
            <a:off x="1711719" y="3999510"/>
            <a:ext cx="8763800" cy="5168081"/>
          </a:xfrm>
          <a:prstGeom prst="rect">
            <a:avLst/>
          </a:prstGeom>
        </p:spPr>
        <p:txBody>
          <a:bodyPr lIns="0" tIns="0" rIns="0" bIns="0" rtlCol="0" anchor="t">
            <a:spAutoFit/>
          </a:bodyPr>
          <a:lstStyle/>
          <a:p>
            <a:pPr marL="342900" indent="-342900" algn="l">
              <a:lnSpc>
                <a:spcPts val="3081"/>
              </a:lnSpc>
              <a:buFont typeface="Arial" panose="020B0604020202020204" pitchFamily="34" charset="0"/>
              <a:buChar char="•"/>
            </a:pPr>
            <a:endParaRPr lang="en-US" sz="3200" dirty="0">
              <a:solidFill>
                <a:srgbClr val="000000"/>
              </a:solidFill>
              <a:latin typeface="Kievit Offc"/>
              <a:ea typeface="Kievit Offc"/>
              <a:cs typeface="Kievit Offc"/>
              <a:sym typeface="Kievit Offc"/>
            </a:endParaRPr>
          </a:p>
          <a:p>
            <a:pPr marL="342900" indent="-342900" algn="l">
              <a:lnSpc>
                <a:spcPts val="3081"/>
              </a:lnSpc>
              <a:buFont typeface="Arial" panose="020B0604020202020204" pitchFamily="34" charset="0"/>
              <a:buChar char="•"/>
            </a:pPr>
            <a:r>
              <a:rPr lang="en-US" sz="3200" dirty="0">
                <a:solidFill>
                  <a:srgbClr val="000000"/>
                </a:solidFill>
                <a:latin typeface="Kievit Offc"/>
                <a:ea typeface="Kievit Offc"/>
                <a:cs typeface="Kievit Offc"/>
                <a:sym typeface="Kievit Offc"/>
              </a:rPr>
              <a:t>OSU onboarding goals </a:t>
            </a:r>
          </a:p>
          <a:p>
            <a:pPr marL="342900" indent="-342900" algn="l">
              <a:lnSpc>
                <a:spcPts val="3081"/>
              </a:lnSpc>
              <a:buFont typeface="Arial" panose="020B0604020202020204" pitchFamily="34" charset="0"/>
              <a:buChar char="•"/>
            </a:pPr>
            <a:endParaRPr lang="en-US" sz="3200" dirty="0">
              <a:solidFill>
                <a:srgbClr val="000000"/>
              </a:solidFill>
              <a:latin typeface="Kievit Offc"/>
              <a:ea typeface="Kievit Offc"/>
              <a:cs typeface="Kievit Offc"/>
              <a:sym typeface="Kievit Offc"/>
            </a:endParaRPr>
          </a:p>
          <a:p>
            <a:pPr marL="342900" indent="-342900" algn="l">
              <a:lnSpc>
                <a:spcPts val="3081"/>
              </a:lnSpc>
              <a:buFont typeface="Arial" panose="020B0604020202020204" pitchFamily="34" charset="0"/>
              <a:buChar char="•"/>
            </a:pPr>
            <a:r>
              <a:rPr lang="en-US" sz="3200" dirty="0">
                <a:solidFill>
                  <a:srgbClr val="000000"/>
                </a:solidFill>
                <a:latin typeface="Kievit Offc"/>
                <a:ea typeface="Kievit Offc"/>
                <a:cs typeface="Kievit Offc"/>
                <a:sym typeface="Kievit Offc"/>
              </a:rPr>
              <a:t>Common strengths &amp; challenges</a:t>
            </a:r>
          </a:p>
          <a:p>
            <a:pPr marL="342900" indent="-342900" algn="l">
              <a:lnSpc>
                <a:spcPts val="3081"/>
              </a:lnSpc>
              <a:buFont typeface="Arial" panose="020B0604020202020204" pitchFamily="34" charset="0"/>
              <a:buChar char="•"/>
            </a:pPr>
            <a:endParaRPr lang="en-US" sz="3200" dirty="0">
              <a:solidFill>
                <a:srgbClr val="000000"/>
              </a:solidFill>
              <a:latin typeface="Kievit Offc"/>
              <a:ea typeface="Kievit Offc"/>
              <a:cs typeface="Kievit Offc"/>
              <a:sym typeface="Kievit Offc"/>
            </a:endParaRPr>
          </a:p>
          <a:p>
            <a:pPr marL="342900" indent="-342900" algn="l">
              <a:lnSpc>
                <a:spcPts val="3081"/>
              </a:lnSpc>
              <a:buFont typeface="Arial" panose="020B0604020202020204" pitchFamily="34" charset="0"/>
              <a:buChar char="•"/>
            </a:pPr>
            <a:r>
              <a:rPr lang="en-US" sz="3200" dirty="0">
                <a:solidFill>
                  <a:srgbClr val="000000"/>
                </a:solidFill>
                <a:latin typeface="Kievit Offc"/>
                <a:ea typeface="Kievit Offc"/>
                <a:cs typeface="Kievit Offc"/>
                <a:sym typeface="Kievit Offc"/>
              </a:rPr>
              <a:t>Onboarding overview</a:t>
            </a:r>
          </a:p>
          <a:p>
            <a:pPr marL="342900" indent="-342900" algn="l">
              <a:lnSpc>
                <a:spcPts val="3081"/>
              </a:lnSpc>
              <a:buFont typeface="Arial" panose="020B0604020202020204" pitchFamily="34" charset="0"/>
              <a:buChar char="•"/>
            </a:pPr>
            <a:endParaRPr lang="en-US" sz="3200" dirty="0">
              <a:solidFill>
                <a:srgbClr val="000000"/>
              </a:solidFill>
              <a:latin typeface="Kievit Offc"/>
              <a:ea typeface="Kievit Offc"/>
              <a:cs typeface="Kievit Offc"/>
              <a:sym typeface="Kievit Offc"/>
            </a:endParaRPr>
          </a:p>
          <a:p>
            <a:pPr marL="342900" indent="-342900" algn="l">
              <a:lnSpc>
                <a:spcPts val="3081"/>
              </a:lnSpc>
              <a:buFont typeface="Arial" panose="020B0604020202020204" pitchFamily="34" charset="0"/>
              <a:buChar char="•"/>
            </a:pPr>
            <a:r>
              <a:rPr lang="en-US" sz="3200" dirty="0">
                <a:solidFill>
                  <a:srgbClr val="000000"/>
                </a:solidFill>
                <a:latin typeface="Kievit Offc"/>
                <a:ea typeface="Kievit Offc"/>
                <a:cs typeface="Kievit Offc"/>
                <a:sym typeface="Kievit Offc"/>
              </a:rPr>
              <a:t>Techniques for scaffolded support</a:t>
            </a:r>
          </a:p>
          <a:p>
            <a:pPr marL="342900" indent="-342900" algn="l">
              <a:lnSpc>
                <a:spcPts val="3081"/>
              </a:lnSpc>
              <a:buFont typeface="Arial" panose="020B0604020202020204" pitchFamily="34" charset="0"/>
              <a:buChar char="•"/>
            </a:pPr>
            <a:endParaRPr lang="en-US" sz="3200" dirty="0">
              <a:solidFill>
                <a:srgbClr val="000000"/>
              </a:solidFill>
              <a:latin typeface="Kievit Offc"/>
              <a:ea typeface="Kievit Offc"/>
              <a:cs typeface="Kievit Offc"/>
              <a:sym typeface="Kievit Offc"/>
            </a:endParaRPr>
          </a:p>
          <a:p>
            <a:pPr marL="342900" indent="-342900" algn="l">
              <a:lnSpc>
                <a:spcPts val="3081"/>
              </a:lnSpc>
              <a:buFont typeface="Arial" panose="020B0604020202020204" pitchFamily="34" charset="0"/>
              <a:buChar char="•"/>
            </a:pPr>
            <a:r>
              <a:rPr lang="en-US" sz="3200" dirty="0">
                <a:solidFill>
                  <a:srgbClr val="000000"/>
                </a:solidFill>
                <a:latin typeface="Kievit Offc"/>
                <a:ea typeface="Kievit Offc"/>
                <a:cs typeface="Kievit Offc"/>
                <a:sym typeface="Kievit Offc"/>
              </a:rPr>
              <a:t>Discussion/Practice</a:t>
            </a:r>
          </a:p>
          <a:p>
            <a:pPr marL="342900" indent="-342900" algn="l">
              <a:lnSpc>
                <a:spcPts val="3081"/>
              </a:lnSpc>
              <a:buFont typeface="Arial" panose="020B0604020202020204" pitchFamily="34" charset="0"/>
              <a:buChar char="•"/>
            </a:pPr>
            <a:endParaRPr lang="en-US" sz="3200" dirty="0">
              <a:solidFill>
                <a:srgbClr val="000000"/>
              </a:solidFill>
              <a:latin typeface="Kievit Offc"/>
              <a:ea typeface="Kievit Offc"/>
              <a:cs typeface="Kievit Offc"/>
              <a:sym typeface="Kievit Offc"/>
            </a:endParaRPr>
          </a:p>
          <a:p>
            <a:pPr marL="342900" indent="-342900" algn="l">
              <a:lnSpc>
                <a:spcPts val="3081"/>
              </a:lnSpc>
              <a:buFont typeface="Arial" panose="020B0604020202020204" pitchFamily="34" charset="0"/>
              <a:buChar char="•"/>
            </a:pPr>
            <a:endParaRPr lang="en-US" sz="3200" dirty="0">
              <a:solidFill>
                <a:srgbClr val="000000"/>
              </a:solidFill>
              <a:latin typeface="Kievit Offc"/>
              <a:ea typeface="Kievit Offc"/>
              <a:cs typeface="Kievit Offc"/>
              <a:sym typeface="Kievit Offc"/>
            </a:endParaRPr>
          </a:p>
          <a:p>
            <a:pPr algn="l">
              <a:lnSpc>
                <a:spcPts val="3081"/>
              </a:lnSpc>
            </a:pPr>
            <a:endParaRPr lang="en-US" sz="3200" dirty="0">
              <a:solidFill>
                <a:srgbClr val="000000"/>
              </a:solidFill>
              <a:latin typeface="Kievit Offc"/>
              <a:ea typeface="Kievit Offc"/>
              <a:cs typeface="Kievit Offc"/>
              <a:sym typeface="Kievit Offc"/>
            </a:endParaRPr>
          </a:p>
        </p:txBody>
      </p:sp>
      <p:sp>
        <p:nvSpPr>
          <p:cNvPr id="8" name="TextBox 8"/>
          <p:cNvSpPr txBox="1"/>
          <p:nvPr/>
        </p:nvSpPr>
        <p:spPr>
          <a:xfrm>
            <a:off x="1683144" y="1664308"/>
            <a:ext cx="12753867" cy="1384995"/>
          </a:xfrm>
          <a:prstGeom prst="rect">
            <a:avLst/>
          </a:prstGeom>
        </p:spPr>
        <p:txBody>
          <a:bodyPr lIns="0" tIns="0" rIns="0" bIns="0" rtlCol="0" anchor="t">
            <a:spAutoFit/>
          </a:bodyPr>
          <a:lstStyle/>
          <a:p>
            <a:pPr algn="l">
              <a:lnSpc>
                <a:spcPts val="10800"/>
              </a:lnSpc>
            </a:pPr>
            <a:r>
              <a:rPr lang="en-US" sz="9000" b="1" dirty="0">
                <a:solidFill>
                  <a:srgbClr val="000000"/>
                </a:solidFill>
                <a:latin typeface="Stratum2 Bold" panose="020B0506030000020004" pitchFamily="34" charset="77"/>
                <a:ea typeface="Stratum2 Bold"/>
                <a:cs typeface="Stratum2 Bold"/>
                <a:sym typeface="Stratum2"/>
              </a:rPr>
              <a:t>Agenda</a:t>
            </a:r>
          </a:p>
        </p:txBody>
      </p:sp>
      <p:sp>
        <p:nvSpPr>
          <p:cNvPr id="10" name="Freeform 10"/>
          <p:cNvSpPr/>
          <p:nvPr/>
        </p:nvSpPr>
        <p:spPr>
          <a:xfrm rot="-2311613">
            <a:off x="13284927" y="2785503"/>
            <a:ext cx="4714389" cy="4851383"/>
          </a:xfrm>
          <a:custGeom>
            <a:avLst/>
            <a:gdLst/>
            <a:ahLst/>
            <a:cxnLst/>
            <a:rect l="l" t="t" r="r" b="b"/>
            <a:pathLst>
              <a:path w="4714389" h="4851383">
                <a:moveTo>
                  <a:pt x="0" y="0"/>
                </a:moveTo>
                <a:lnTo>
                  <a:pt x="4714389" y="0"/>
                </a:lnTo>
                <a:lnTo>
                  <a:pt x="4714389" y="4851382"/>
                </a:lnTo>
                <a:lnTo>
                  <a:pt x="0" y="4851382"/>
                </a:lnTo>
                <a:lnTo>
                  <a:pt x="0" y="0"/>
                </a:lnTo>
                <a:close/>
              </a:path>
            </a:pathLst>
          </a:custGeom>
          <a:blipFill>
            <a:blip r:embed="rId3"/>
            <a:stretch>
              <a:fillRect l="-1583" r="-1364"/>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AF06-DEC8-5008-C29B-9FAE450AE3CF}"/>
              </a:ext>
            </a:extLst>
          </p:cNvPr>
          <p:cNvSpPr>
            <a:spLocks noGrp="1"/>
          </p:cNvSpPr>
          <p:nvPr>
            <p:ph type="title"/>
          </p:nvPr>
        </p:nvSpPr>
        <p:spPr>
          <a:xfrm>
            <a:off x="838200" y="617539"/>
            <a:ext cx="15621000" cy="1592262"/>
          </a:xfrm>
        </p:spPr>
        <p:txBody>
          <a:bodyPr>
            <a:normAutofit/>
          </a:bodyPr>
          <a:lstStyle/>
          <a:p>
            <a:pPr algn="l"/>
            <a:r>
              <a:rPr lang="en-US" sz="9000" b="1" dirty="0">
                <a:latin typeface="Stratum2 Bold" panose="020B0506030000020004" pitchFamily="34" charset="77"/>
                <a:sym typeface="Stratum2"/>
              </a:rPr>
              <a:t>Our Goals for Students</a:t>
            </a:r>
            <a:endParaRPr lang="en-US" sz="9000" b="1" dirty="0">
              <a:latin typeface="Stratum2 Bold" panose="020B0506030000020004" pitchFamily="34" charset="77"/>
            </a:endParaRPr>
          </a:p>
        </p:txBody>
      </p:sp>
      <p:sp>
        <p:nvSpPr>
          <p:cNvPr id="3" name="Content Placeholder 2">
            <a:extLst>
              <a:ext uri="{FF2B5EF4-FFF2-40B4-BE49-F238E27FC236}">
                <a16:creationId xmlns:a16="http://schemas.microsoft.com/office/drawing/2014/main" id="{9808E4F6-973D-3509-5843-4C8C6ED2976C}"/>
              </a:ext>
            </a:extLst>
          </p:cNvPr>
          <p:cNvSpPr>
            <a:spLocks noGrp="1"/>
          </p:cNvSpPr>
          <p:nvPr>
            <p:ph idx="1"/>
          </p:nvPr>
        </p:nvSpPr>
        <p:spPr>
          <a:xfrm>
            <a:off x="838200" y="2781300"/>
            <a:ext cx="15925800" cy="6324600"/>
          </a:xfrm>
        </p:spPr>
        <p:txBody>
          <a:bodyPr>
            <a:normAutofit/>
          </a:bodyPr>
          <a:lstStyle/>
          <a:p>
            <a:pPr>
              <a:spcBef>
                <a:spcPts val="600"/>
              </a:spcBef>
              <a:buNone/>
            </a:pPr>
            <a:r>
              <a:rPr lang="en-US" i="1" dirty="0">
                <a:solidFill>
                  <a:srgbClr val="000000"/>
                </a:solidFill>
                <a:effectLst/>
                <a:latin typeface="Kievit Offc" panose="020B0504030101020102" pitchFamily="34" charset="0"/>
              </a:rPr>
              <a:t>Connect: </a:t>
            </a:r>
            <a:r>
              <a:rPr lang="en-US" dirty="0">
                <a:solidFill>
                  <a:srgbClr val="000000"/>
                </a:solidFill>
                <a:effectLst/>
                <a:latin typeface="Kievit Offc" panose="020B0504030101020102" pitchFamily="34" charset="0"/>
              </a:rPr>
              <a:t>Build relationships and find inclusive community at OSU.</a:t>
            </a:r>
          </a:p>
          <a:p>
            <a:pPr>
              <a:spcBef>
                <a:spcPts val="600"/>
              </a:spcBef>
              <a:buNone/>
            </a:pPr>
            <a:endParaRPr lang="en-US" dirty="0">
              <a:latin typeface="Kievit Offc" panose="020B0504030101020102" pitchFamily="34" charset="0"/>
            </a:endParaRPr>
          </a:p>
          <a:p>
            <a:pPr>
              <a:spcBef>
                <a:spcPts val="600"/>
              </a:spcBef>
              <a:buNone/>
            </a:pPr>
            <a:r>
              <a:rPr lang="en-US" i="1" dirty="0">
                <a:solidFill>
                  <a:srgbClr val="000000"/>
                </a:solidFill>
                <a:effectLst/>
                <a:latin typeface="Kievit Offc" panose="020B0504030101020102" pitchFamily="34" charset="0"/>
              </a:rPr>
              <a:t>Navigate: </a:t>
            </a:r>
            <a:r>
              <a:rPr lang="en-US" dirty="0">
                <a:solidFill>
                  <a:srgbClr val="000000"/>
                </a:solidFill>
                <a:effectLst/>
                <a:latin typeface="Kievit Offc" panose="020B0504030101020102" pitchFamily="34" charset="0"/>
              </a:rPr>
              <a:t>Learn to confidently navigate and utilize OSU support systems and resources.</a:t>
            </a:r>
            <a:endParaRPr lang="en-US" dirty="0">
              <a:latin typeface="Kievit Offc" panose="020B0504030101020102" pitchFamily="34" charset="0"/>
            </a:endParaRPr>
          </a:p>
          <a:p>
            <a:pPr>
              <a:spcBef>
                <a:spcPts val="600"/>
              </a:spcBef>
              <a:buNone/>
            </a:pPr>
            <a:endParaRPr lang="en-US" i="1" dirty="0">
              <a:solidFill>
                <a:srgbClr val="000000"/>
              </a:solidFill>
              <a:effectLst/>
              <a:latin typeface="Kievit Offc" panose="020B0504030101020102" pitchFamily="34" charset="0"/>
            </a:endParaRPr>
          </a:p>
          <a:p>
            <a:pPr>
              <a:spcBef>
                <a:spcPts val="600"/>
              </a:spcBef>
              <a:buNone/>
            </a:pPr>
            <a:r>
              <a:rPr lang="en-US" i="1" dirty="0">
                <a:solidFill>
                  <a:srgbClr val="000000"/>
                </a:solidFill>
                <a:effectLst/>
                <a:latin typeface="Kievit Offc" panose="020B0504030101020102" pitchFamily="34" charset="0"/>
              </a:rPr>
              <a:t>Prepare: </a:t>
            </a:r>
            <a:r>
              <a:rPr lang="en-US" dirty="0">
                <a:solidFill>
                  <a:srgbClr val="000000"/>
                </a:solidFill>
                <a:effectLst/>
                <a:latin typeface="Kievit Offc" panose="020B0504030101020102" pitchFamily="34" charset="0"/>
              </a:rPr>
              <a:t>Develop the skills necessary to succeed academically.</a:t>
            </a:r>
            <a:endParaRPr lang="en-US" dirty="0">
              <a:latin typeface="Kievit Offc" panose="020B0504030101020102" pitchFamily="34" charset="0"/>
            </a:endParaRPr>
          </a:p>
          <a:p>
            <a:pPr>
              <a:spcBef>
                <a:spcPts val="600"/>
              </a:spcBef>
              <a:buNone/>
            </a:pPr>
            <a:endParaRPr lang="en-US" i="1" dirty="0">
              <a:solidFill>
                <a:srgbClr val="000000"/>
              </a:solidFill>
              <a:effectLst/>
              <a:latin typeface="Kievit Offc" panose="020B0504030101020102" pitchFamily="34" charset="0"/>
            </a:endParaRPr>
          </a:p>
          <a:p>
            <a:pPr>
              <a:spcBef>
                <a:spcPts val="600"/>
              </a:spcBef>
              <a:buNone/>
            </a:pPr>
            <a:r>
              <a:rPr lang="en-US" i="1" dirty="0">
                <a:solidFill>
                  <a:srgbClr val="000000"/>
                </a:solidFill>
                <a:effectLst/>
                <a:latin typeface="Kievit Offc" panose="020B0504030101020102" pitchFamily="34" charset="0"/>
              </a:rPr>
              <a:t>Engage: </a:t>
            </a:r>
            <a:r>
              <a:rPr lang="en-US" dirty="0">
                <a:solidFill>
                  <a:srgbClr val="000000"/>
                </a:solidFill>
                <a:effectLst/>
                <a:latin typeface="Kievit Offc" panose="020B0504030101020102" pitchFamily="34" charset="0"/>
              </a:rPr>
              <a:t>Engage new experiences that facilitate growth and learning.</a:t>
            </a:r>
            <a:endParaRPr lang="en-US" dirty="0">
              <a:latin typeface="Kievit Offc" panose="020B0504030101020102" pitchFamily="34" charset="0"/>
            </a:endParaRPr>
          </a:p>
          <a:p>
            <a:pPr>
              <a:spcBef>
                <a:spcPts val="600"/>
              </a:spcBef>
              <a:buNone/>
            </a:pPr>
            <a:endParaRPr lang="en-US" i="1" dirty="0">
              <a:solidFill>
                <a:srgbClr val="000000"/>
              </a:solidFill>
              <a:effectLst/>
              <a:latin typeface="Kievit Offc" panose="020B0504030101020102" pitchFamily="34" charset="0"/>
            </a:endParaRPr>
          </a:p>
          <a:p>
            <a:pPr>
              <a:spcBef>
                <a:spcPts val="600"/>
              </a:spcBef>
              <a:buNone/>
            </a:pPr>
            <a:r>
              <a:rPr lang="en-US" i="1" dirty="0">
                <a:solidFill>
                  <a:srgbClr val="000000"/>
                </a:solidFill>
                <a:effectLst/>
                <a:latin typeface="Kievit Offc" panose="020B0504030101020102" pitchFamily="34" charset="0"/>
              </a:rPr>
              <a:t>Balance: </a:t>
            </a:r>
            <a:r>
              <a:rPr lang="en-US" dirty="0">
                <a:solidFill>
                  <a:srgbClr val="000000"/>
                </a:solidFill>
                <a:effectLst/>
                <a:latin typeface="Kievit Offc" panose="020B0504030101020102" pitchFamily="34" charset="0"/>
              </a:rPr>
              <a:t>Establish and engage in learning strategies for personal and community health and wellbeing.</a:t>
            </a:r>
            <a:endParaRPr lang="en-US" dirty="0">
              <a:latin typeface="Kievit Offc" panose="020B0504030101020102" pitchFamily="34" charset="0"/>
            </a:endParaRPr>
          </a:p>
        </p:txBody>
      </p:sp>
      <p:sp>
        <p:nvSpPr>
          <p:cNvPr id="4" name="AutoShape 2">
            <a:extLst>
              <a:ext uri="{FF2B5EF4-FFF2-40B4-BE49-F238E27FC236}">
                <a16:creationId xmlns:a16="http://schemas.microsoft.com/office/drawing/2014/main" id="{EBE3104C-3966-35EB-DBDB-D2F2CD32EFE5}"/>
              </a:ext>
              <a:ext uri="{C183D7F6-B498-43B3-948B-1728B52AA6E4}">
                <adec:decorative xmlns:adec="http://schemas.microsoft.com/office/drawing/2017/decorative" val="1"/>
              </a:ext>
            </a:extLst>
          </p:cNvPr>
          <p:cNvSpPr/>
          <p:nvPr/>
        </p:nvSpPr>
        <p:spPr>
          <a:xfrm>
            <a:off x="823912" y="2400300"/>
            <a:ext cx="8763800" cy="0"/>
          </a:xfrm>
          <a:prstGeom prst="line">
            <a:avLst/>
          </a:prstGeom>
          <a:ln w="104775" cap="flat">
            <a:solidFill>
              <a:srgbClr val="D73F09"/>
            </a:solidFill>
            <a:prstDash val="solid"/>
            <a:headEnd type="none" w="sm" len="sm"/>
            <a:tailEnd type="none" w="sm" len="sm"/>
          </a:ln>
        </p:spPr>
        <p:txBody>
          <a:bodyPr/>
          <a:lstStyle/>
          <a:p>
            <a:endParaRPr lang="en-US"/>
          </a:p>
        </p:txBody>
      </p:sp>
      <p:sp>
        <p:nvSpPr>
          <p:cNvPr id="5" name="Freeform 11">
            <a:extLst>
              <a:ext uri="{FF2B5EF4-FFF2-40B4-BE49-F238E27FC236}">
                <a16:creationId xmlns:a16="http://schemas.microsoft.com/office/drawing/2014/main" id="{628BD44E-0F92-57A4-55B8-7FDB102FA7D6}"/>
              </a:ext>
            </a:extLst>
          </p:cNvPr>
          <p:cNvSpPr/>
          <p:nvPr/>
        </p:nvSpPr>
        <p:spPr>
          <a:xfrm>
            <a:off x="1028700" y="9106740"/>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04711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365164" y="4381500"/>
            <a:ext cx="4957144" cy="0"/>
          </a:xfrm>
          <a:prstGeom prst="line">
            <a:avLst/>
          </a:prstGeom>
          <a:ln w="104775" cap="flat">
            <a:solidFill>
              <a:srgbClr val="14110F"/>
            </a:solidFill>
            <a:prstDash val="solid"/>
            <a:headEnd type="none" w="sm" len="sm"/>
            <a:tailEnd type="none" w="sm" len="sm"/>
          </a:ln>
        </p:spPr>
        <p:txBody>
          <a:bodyPr/>
          <a:lstStyle/>
          <a:p>
            <a:endParaRPr lang="en-US"/>
          </a:p>
        </p:txBody>
      </p:sp>
      <p:sp>
        <p:nvSpPr>
          <p:cNvPr id="4" name="Freeform 4"/>
          <p:cNvSpPr/>
          <p:nvPr/>
        </p:nvSpPr>
        <p:spPr>
          <a:xfrm>
            <a:off x="1028700" y="9106740"/>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9700082" y="2095500"/>
            <a:ext cx="7252448" cy="2682337"/>
          </a:xfrm>
          <a:prstGeom prst="rect">
            <a:avLst/>
          </a:prstGeom>
        </p:spPr>
        <p:txBody>
          <a:bodyPr lIns="0" tIns="0" rIns="0" bIns="0" rtlCol="0" anchor="t">
            <a:spAutoFit/>
          </a:bodyPr>
          <a:lstStyle/>
          <a:p>
            <a:pPr algn="l" rtl="0" fontAlgn="base">
              <a:buNone/>
            </a:pPr>
            <a:r>
              <a:rPr lang="en-US" sz="3600" dirty="0">
                <a:solidFill>
                  <a:srgbClr val="14110F"/>
                </a:solidFill>
                <a:latin typeface="Kievit Offc"/>
              </a:rPr>
              <a:t>What strengths and skills do students bring with them to OSU that will support their success during the transition?  </a:t>
            </a:r>
          </a:p>
          <a:p>
            <a:pPr algn="l">
              <a:lnSpc>
                <a:spcPts val="3900"/>
              </a:lnSpc>
            </a:pPr>
            <a:endParaRPr lang="en-US" sz="3000" dirty="0">
              <a:solidFill>
                <a:srgbClr val="14110F"/>
              </a:solidFill>
              <a:latin typeface="Kievit Offc"/>
              <a:ea typeface="Kievit Offc"/>
              <a:cs typeface="Kievit Offc"/>
              <a:sym typeface="Kievit Offc"/>
            </a:endParaRPr>
          </a:p>
        </p:txBody>
      </p:sp>
      <p:sp>
        <p:nvSpPr>
          <p:cNvPr id="9" name="TextBox 9"/>
          <p:cNvSpPr txBox="1"/>
          <p:nvPr/>
        </p:nvSpPr>
        <p:spPr>
          <a:xfrm>
            <a:off x="9700082" y="5753100"/>
            <a:ext cx="7252448" cy="1107996"/>
          </a:xfrm>
          <a:prstGeom prst="rect">
            <a:avLst/>
          </a:prstGeom>
        </p:spPr>
        <p:txBody>
          <a:bodyPr lIns="0" tIns="0" rIns="0" bIns="0" rtlCol="0" anchor="t">
            <a:spAutoFit/>
          </a:bodyPr>
          <a:lstStyle/>
          <a:p>
            <a:pPr algn="l" rtl="0" fontAlgn="base"/>
            <a:r>
              <a:rPr lang="en-US" sz="3600" dirty="0">
                <a:solidFill>
                  <a:srgbClr val="14110F"/>
                </a:solidFill>
                <a:latin typeface="Kievit Offc"/>
              </a:rPr>
              <a:t>What challenges might students face during the transition to OSU?  </a:t>
            </a:r>
          </a:p>
        </p:txBody>
      </p:sp>
      <p:sp>
        <p:nvSpPr>
          <p:cNvPr id="11" name="TextBox 11"/>
          <p:cNvSpPr txBox="1"/>
          <p:nvPr/>
        </p:nvSpPr>
        <p:spPr>
          <a:xfrm>
            <a:off x="8292831" y="2062162"/>
            <a:ext cx="851169" cy="769441"/>
          </a:xfrm>
          <a:prstGeom prst="rect">
            <a:avLst/>
          </a:prstGeom>
        </p:spPr>
        <p:txBody>
          <a:bodyPr lIns="0" tIns="0" rIns="0" bIns="0" rtlCol="0" anchor="t">
            <a:spAutoFit/>
          </a:bodyPr>
          <a:lstStyle/>
          <a:p>
            <a:pPr algn="l">
              <a:lnSpc>
                <a:spcPts val="6000"/>
              </a:lnSpc>
            </a:pPr>
            <a:r>
              <a:rPr lang="en-US" sz="5000" dirty="0">
                <a:solidFill>
                  <a:srgbClr val="D73F09"/>
                </a:solidFill>
                <a:latin typeface="Stratum2 Regular"/>
                <a:ea typeface="Stratum2 Regular"/>
                <a:cs typeface="Stratum2 Regular"/>
                <a:sym typeface="Stratum2"/>
              </a:rPr>
              <a:t>Q1</a:t>
            </a:r>
          </a:p>
        </p:txBody>
      </p:sp>
      <p:sp>
        <p:nvSpPr>
          <p:cNvPr id="12" name="TextBox 12"/>
          <p:cNvSpPr txBox="1"/>
          <p:nvPr/>
        </p:nvSpPr>
        <p:spPr>
          <a:xfrm>
            <a:off x="8292831" y="5719762"/>
            <a:ext cx="851169" cy="769441"/>
          </a:xfrm>
          <a:prstGeom prst="rect">
            <a:avLst/>
          </a:prstGeom>
        </p:spPr>
        <p:txBody>
          <a:bodyPr lIns="0" tIns="0" rIns="0" bIns="0" rtlCol="0" anchor="t">
            <a:spAutoFit/>
          </a:bodyPr>
          <a:lstStyle/>
          <a:p>
            <a:pPr algn="l">
              <a:lnSpc>
                <a:spcPts val="6000"/>
              </a:lnSpc>
            </a:pPr>
            <a:r>
              <a:rPr lang="en-US" sz="5000" dirty="0">
                <a:solidFill>
                  <a:srgbClr val="D73F09"/>
                </a:solidFill>
                <a:latin typeface="Stratum2 Regular"/>
                <a:ea typeface="Stratum2 Regular"/>
                <a:cs typeface="Stratum2 Regular"/>
                <a:sym typeface="Stratum2"/>
              </a:rPr>
              <a:t>Q2</a:t>
            </a:r>
          </a:p>
        </p:txBody>
      </p:sp>
      <p:sp>
        <p:nvSpPr>
          <p:cNvPr id="13" name="TextBox 13"/>
          <p:cNvSpPr txBox="1"/>
          <p:nvPr/>
        </p:nvSpPr>
        <p:spPr>
          <a:xfrm>
            <a:off x="1365164" y="2876958"/>
            <a:ext cx="6118592" cy="1384995"/>
          </a:xfrm>
          <a:prstGeom prst="rect">
            <a:avLst/>
          </a:prstGeom>
        </p:spPr>
        <p:txBody>
          <a:bodyPr lIns="0" tIns="0" rIns="0" bIns="0" rtlCol="0" anchor="t">
            <a:spAutoFit/>
          </a:bodyPr>
          <a:lstStyle/>
          <a:p>
            <a:pPr algn="l">
              <a:lnSpc>
                <a:spcPts val="10800"/>
              </a:lnSpc>
            </a:pPr>
            <a:r>
              <a:rPr lang="en-US" sz="9000" b="1" dirty="0">
                <a:solidFill>
                  <a:srgbClr val="000000"/>
                </a:solidFill>
                <a:latin typeface="Stratum2 Bold" panose="020B0506030000020004" pitchFamily="34" charset="77"/>
                <a:ea typeface="Stratum2 Bold"/>
                <a:cs typeface="Stratum2 Bold"/>
                <a:sym typeface="Stratum2"/>
              </a:rPr>
              <a:t>Discussion</a:t>
            </a:r>
          </a:p>
        </p:txBody>
      </p:sp>
      <p:sp>
        <p:nvSpPr>
          <p:cNvPr id="15" name="TextBox 15"/>
          <p:cNvSpPr txBox="1"/>
          <p:nvPr/>
        </p:nvSpPr>
        <p:spPr>
          <a:xfrm>
            <a:off x="17449800" y="9363075"/>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D73F09"/>
                </a:solidFill>
                <a:latin typeface="Kievit Offc"/>
                <a:ea typeface="Kievit Offc"/>
                <a:cs typeface="Kievit Offc"/>
                <a:sym typeface="Kievit Offc"/>
              </a:rPr>
              <a:t>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4464-6C25-00C9-25EB-2236A6E0C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945DD-07EF-0149-0202-492DCBD3E50F}"/>
              </a:ext>
            </a:extLst>
          </p:cNvPr>
          <p:cNvSpPr>
            <a:spLocks noGrp="1"/>
          </p:cNvSpPr>
          <p:nvPr>
            <p:ph type="title"/>
          </p:nvPr>
        </p:nvSpPr>
        <p:spPr>
          <a:xfrm>
            <a:off x="838200" y="617539"/>
            <a:ext cx="15621000" cy="1592262"/>
          </a:xfrm>
        </p:spPr>
        <p:txBody>
          <a:bodyPr>
            <a:normAutofit/>
          </a:bodyPr>
          <a:lstStyle/>
          <a:p>
            <a:pPr algn="l"/>
            <a:r>
              <a:rPr lang="en-US" sz="9000" b="1" dirty="0">
                <a:latin typeface="Stratum2 Bold" panose="020B0506030000020004" pitchFamily="34" charset="77"/>
                <a:sym typeface="Stratum2"/>
              </a:rPr>
              <a:t>Student Onboarding at OSU</a:t>
            </a:r>
            <a:endParaRPr lang="en-US" sz="9000" b="1" dirty="0">
              <a:latin typeface="Stratum2 Bold" panose="020B0506030000020004" pitchFamily="34" charset="77"/>
            </a:endParaRPr>
          </a:p>
        </p:txBody>
      </p:sp>
      <p:sp>
        <p:nvSpPr>
          <p:cNvPr id="4" name="AutoShape 2">
            <a:extLst>
              <a:ext uri="{FF2B5EF4-FFF2-40B4-BE49-F238E27FC236}">
                <a16:creationId xmlns:a16="http://schemas.microsoft.com/office/drawing/2014/main" id="{75FC06C5-72F9-04B4-692C-4206AA1CE506}"/>
              </a:ext>
              <a:ext uri="{C183D7F6-B498-43B3-948B-1728B52AA6E4}">
                <adec:decorative xmlns:adec="http://schemas.microsoft.com/office/drawing/2017/decorative" val="1"/>
              </a:ext>
            </a:extLst>
          </p:cNvPr>
          <p:cNvSpPr/>
          <p:nvPr/>
        </p:nvSpPr>
        <p:spPr>
          <a:xfrm>
            <a:off x="823912" y="2400300"/>
            <a:ext cx="8763800" cy="0"/>
          </a:xfrm>
          <a:prstGeom prst="line">
            <a:avLst/>
          </a:prstGeom>
          <a:ln w="104775" cap="flat">
            <a:solidFill>
              <a:srgbClr val="D73F09"/>
            </a:solidFill>
            <a:prstDash val="solid"/>
            <a:headEnd type="none" w="sm" len="sm"/>
            <a:tailEnd type="none" w="sm" len="sm"/>
          </a:ln>
        </p:spPr>
        <p:txBody>
          <a:bodyPr/>
          <a:lstStyle/>
          <a:p>
            <a:endParaRPr lang="en-US"/>
          </a:p>
        </p:txBody>
      </p:sp>
      <p:sp>
        <p:nvSpPr>
          <p:cNvPr id="5" name="Freeform 11">
            <a:extLst>
              <a:ext uri="{FF2B5EF4-FFF2-40B4-BE49-F238E27FC236}">
                <a16:creationId xmlns:a16="http://schemas.microsoft.com/office/drawing/2014/main" id="{E4B62A5E-5A35-F854-7F5B-E359631E2C57}"/>
              </a:ext>
            </a:extLst>
          </p:cNvPr>
          <p:cNvSpPr/>
          <p:nvPr/>
        </p:nvSpPr>
        <p:spPr>
          <a:xfrm>
            <a:off x="1028700" y="9106740"/>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3"/>
            <a:stretch>
              <a:fillRect/>
            </a:stretch>
          </a:blipFill>
        </p:spPr>
        <p:txBody>
          <a:bodyPr/>
          <a:lstStyle/>
          <a:p>
            <a:endParaRPr lang="en-US"/>
          </a:p>
        </p:txBody>
      </p:sp>
      <p:pic>
        <p:nvPicPr>
          <p:cNvPr id="6" name="Picture 5" descr="A red and white rocket in a circle with a black background&#10;&#10;AI-generated content may be incorrect.">
            <a:extLst>
              <a:ext uri="{FF2B5EF4-FFF2-40B4-BE49-F238E27FC236}">
                <a16:creationId xmlns:a16="http://schemas.microsoft.com/office/drawing/2014/main" id="{A3368B24-68C6-7322-D0A2-663BDECB8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8" y="2867446"/>
            <a:ext cx="18288000" cy="5019254"/>
          </a:xfrm>
          <a:prstGeom prst="rect">
            <a:avLst/>
          </a:prstGeom>
        </p:spPr>
      </p:pic>
    </p:spTree>
    <p:extLst>
      <p:ext uri="{BB962C8B-B14F-4D97-AF65-F5344CB8AC3E}">
        <p14:creationId xmlns:p14="http://schemas.microsoft.com/office/powerpoint/2010/main" val="398042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7B30A-A2ED-F591-D18B-26F9D00FD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3FAF3-8A70-A820-E67A-6227DF916F4B}"/>
              </a:ext>
            </a:extLst>
          </p:cNvPr>
          <p:cNvSpPr>
            <a:spLocks noGrp="1"/>
          </p:cNvSpPr>
          <p:nvPr>
            <p:ph type="title"/>
          </p:nvPr>
        </p:nvSpPr>
        <p:spPr>
          <a:xfrm>
            <a:off x="838200" y="617539"/>
            <a:ext cx="15925800" cy="1592262"/>
          </a:xfrm>
        </p:spPr>
        <p:txBody>
          <a:bodyPr>
            <a:normAutofit/>
          </a:bodyPr>
          <a:lstStyle/>
          <a:p>
            <a:pPr algn="l"/>
            <a:r>
              <a:rPr lang="en-US" sz="9000" b="1" dirty="0">
                <a:latin typeface="Stratum2 Bold" panose="020B0506030000020004" pitchFamily="34" charset="77"/>
                <a:sym typeface="Stratum2"/>
              </a:rPr>
              <a:t>Connect: Moments &amp; Memories</a:t>
            </a:r>
            <a:endParaRPr lang="en-US" sz="9000" b="1" dirty="0">
              <a:latin typeface="Stratum2 Bold" panose="020B0506030000020004" pitchFamily="34" charset="77"/>
            </a:endParaRPr>
          </a:p>
        </p:txBody>
      </p:sp>
      <p:sp>
        <p:nvSpPr>
          <p:cNvPr id="4" name="AutoShape 2">
            <a:extLst>
              <a:ext uri="{FF2B5EF4-FFF2-40B4-BE49-F238E27FC236}">
                <a16:creationId xmlns:a16="http://schemas.microsoft.com/office/drawing/2014/main" id="{9131DE67-2738-1C4F-C9C8-1DBD9F04298C}"/>
              </a:ext>
              <a:ext uri="{C183D7F6-B498-43B3-948B-1728B52AA6E4}">
                <adec:decorative xmlns:adec="http://schemas.microsoft.com/office/drawing/2017/decorative" val="1"/>
              </a:ext>
            </a:extLst>
          </p:cNvPr>
          <p:cNvSpPr/>
          <p:nvPr/>
        </p:nvSpPr>
        <p:spPr>
          <a:xfrm>
            <a:off x="823912" y="2400300"/>
            <a:ext cx="8763800" cy="0"/>
          </a:xfrm>
          <a:prstGeom prst="line">
            <a:avLst/>
          </a:prstGeom>
          <a:ln w="104775" cap="flat">
            <a:solidFill>
              <a:srgbClr val="D73F09"/>
            </a:solidFill>
            <a:prstDash val="solid"/>
            <a:headEnd type="none" w="sm" len="sm"/>
            <a:tailEnd type="none" w="sm" len="sm"/>
          </a:ln>
        </p:spPr>
        <p:txBody>
          <a:bodyPr/>
          <a:lstStyle/>
          <a:p>
            <a:endParaRPr lang="en-US"/>
          </a:p>
        </p:txBody>
      </p:sp>
      <p:sp>
        <p:nvSpPr>
          <p:cNvPr id="5" name="Freeform 11">
            <a:extLst>
              <a:ext uri="{FF2B5EF4-FFF2-40B4-BE49-F238E27FC236}">
                <a16:creationId xmlns:a16="http://schemas.microsoft.com/office/drawing/2014/main" id="{5EC518EC-B985-154E-9AF4-CBC5D9353A3A}"/>
              </a:ext>
            </a:extLst>
          </p:cNvPr>
          <p:cNvSpPr/>
          <p:nvPr/>
        </p:nvSpPr>
        <p:spPr>
          <a:xfrm>
            <a:off x="1028700" y="9106740"/>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3"/>
            <a:stretch>
              <a:fillRect/>
            </a:stretch>
          </a:blipFill>
        </p:spPr>
        <p:txBody>
          <a:bodyPr/>
          <a:lstStyle/>
          <a:p>
            <a:endParaRPr lang="en-US"/>
          </a:p>
        </p:txBody>
      </p:sp>
      <p:pic>
        <p:nvPicPr>
          <p:cNvPr id="12" name="Picture 11" descr="A group of people on a football field&#10;&#10;AI-generated content may be incorrect.">
            <a:extLst>
              <a:ext uri="{FF2B5EF4-FFF2-40B4-BE49-F238E27FC236}">
                <a16:creationId xmlns:a16="http://schemas.microsoft.com/office/drawing/2014/main" id="{6D1EF43F-32C4-E879-117F-66B2B0CC4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4000500"/>
            <a:ext cx="7360942" cy="4140530"/>
          </a:xfrm>
          <a:prstGeom prst="rect">
            <a:avLst/>
          </a:prstGeom>
        </p:spPr>
      </p:pic>
      <p:sp>
        <p:nvSpPr>
          <p:cNvPr id="6" name="TextBox 6">
            <a:extLst>
              <a:ext uri="{FF2B5EF4-FFF2-40B4-BE49-F238E27FC236}">
                <a16:creationId xmlns:a16="http://schemas.microsoft.com/office/drawing/2014/main" id="{12E0CF22-D293-177D-7D74-93BD20F8AF3E}"/>
              </a:ext>
            </a:extLst>
          </p:cNvPr>
          <p:cNvSpPr txBox="1"/>
          <p:nvPr/>
        </p:nvSpPr>
        <p:spPr>
          <a:xfrm>
            <a:off x="796039" y="2650510"/>
            <a:ext cx="9975883" cy="5816977"/>
          </a:xfrm>
          <a:prstGeom prst="rect">
            <a:avLst/>
          </a:prstGeom>
        </p:spPr>
        <p:txBody>
          <a:bodyPr wrap="square" lIns="0" tIns="0" rIns="0" bIns="0" rtlCol="0" anchor="t">
            <a:spAutoFit/>
          </a:bodyPr>
          <a:lstStyle/>
          <a:p>
            <a:pPr marL="685800" indent="-685800">
              <a:buFont typeface="Arial" panose="020B0604020202020204" pitchFamily="34" charset="0"/>
              <a:buChar char="•"/>
            </a:pPr>
            <a:r>
              <a:rPr lang="en-US" sz="5400" dirty="0">
                <a:solidFill>
                  <a:srgbClr val="000000"/>
                </a:solidFill>
                <a:latin typeface="Kievit Offc"/>
                <a:ea typeface="Kievit Offc"/>
                <a:cs typeface="Kievit Offc"/>
                <a:sym typeface="Kievit Offc"/>
              </a:rPr>
              <a:t>Ongoing communication (email)</a:t>
            </a:r>
          </a:p>
          <a:p>
            <a:pPr marL="685800" indent="-685800">
              <a:buFont typeface="Arial" panose="020B0604020202020204" pitchFamily="34" charset="0"/>
              <a:buChar char="•"/>
            </a:pPr>
            <a:endParaRPr lang="en-US" sz="5400" dirty="0">
              <a:solidFill>
                <a:srgbClr val="000000"/>
              </a:solidFill>
              <a:latin typeface="Kievit Offc"/>
              <a:ea typeface="Kievit Offc"/>
              <a:cs typeface="Kievit Offc"/>
              <a:sym typeface="Kievit Offc"/>
            </a:endParaRPr>
          </a:p>
          <a:p>
            <a:pPr marL="685800" indent="-685800">
              <a:buFont typeface="Arial" panose="020B0604020202020204" pitchFamily="34" charset="0"/>
              <a:buChar char="•"/>
            </a:pPr>
            <a:r>
              <a:rPr lang="en-US" sz="5400" dirty="0">
                <a:solidFill>
                  <a:srgbClr val="000000"/>
                </a:solidFill>
                <a:latin typeface="Kievit Offc"/>
                <a:ea typeface="Kievit Offc"/>
                <a:cs typeface="Kievit Offc"/>
                <a:sym typeface="Kievit Offc"/>
              </a:rPr>
              <a:t>Move-In</a:t>
            </a:r>
          </a:p>
          <a:p>
            <a:pPr marL="685800" indent="-685800">
              <a:buFont typeface="Arial" panose="020B0604020202020204" pitchFamily="34" charset="0"/>
              <a:buChar char="•"/>
            </a:pPr>
            <a:endParaRPr lang="en-US" sz="5400" dirty="0">
              <a:solidFill>
                <a:srgbClr val="000000"/>
              </a:solidFill>
              <a:latin typeface="Kievit Offc"/>
              <a:ea typeface="Kievit Offc"/>
              <a:cs typeface="Kievit Offc"/>
              <a:sym typeface="Kievit Offc"/>
            </a:endParaRPr>
          </a:p>
          <a:p>
            <a:pPr marL="685800" indent="-685800">
              <a:buFont typeface="Arial" panose="020B0604020202020204" pitchFamily="34" charset="0"/>
              <a:buChar char="•"/>
            </a:pPr>
            <a:r>
              <a:rPr lang="en-US" sz="5400" dirty="0">
                <a:solidFill>
                  <a:srgbClr val="000000"/>
                </a:solidFill>
                <a:latin typeface="Kievit Offc"/>
                <a:ea typeface="Kievit Offc"/>
                <a:cs typeface="Kievit Offc"/>
                <a:sym typeface="Kievit Offc"/>
              </a:rPr>
              <a:t>Connect</a:t>
            </a:r>
          </a:p>
          <a:p>
            <a:pPr marL="685800" indent="-685800">
              <a:buFont typeface="Arial" panose="020B0604020202020204" pitchFamily="34" charset="0"/>
              <a:buChar char="•"/>
            </a:pPr>
            <a:endParaRPr lang="en-US" sz="5400" dirty="0">
              <a:solidFill>
                <a:srgbClr val="000000"/>
              </a:solidFill>
              <a:latin typeface="Kievit Offc"/>
              <a:ea typeface="Kievit Offc"/>
              <a:cs typeface="Kievit Offc"/>
              <a:sym typeface="Kievit Offc"/>
            </a:endParaRPr>
          </a:p>
          <a:p>
            <a:pPr marL="685800" indent="-685800">
              <a:buFont typeface="Arial" panose="020B0604020202020204" pitchFamily="34" charset="0"/>
              <a:buChar char="•"/>
            </a:pPr>
            <a:r>
              <a:rPr lang="en-US" sz="5400" dirty="0">
                <a:solidFill>
                  <a:srgbClr val="000000"/>
                </a:solidFill>
                <a:latin typeface="Kievit Offc"/>
                <a:ea typeface="Kievit Offc"/>
                <a:cs typeface="Kievit Offc"/>
                <a:sym typeface="Kievit Offc"/>
              </a:rPr>
              <a:t>First Day of School Photos</a:t>
            </a:r>
            <a:endParaRPr lang="en-US" sz="2201" dirty="0">
              <a:solidFill>
                <a:srgbClr val="000000"/>
              </a:solidFill>
              <a:latin typeface="Kievit Offc"/>
              <a:ea typeface="Kievit Offc"/>
              <a:cs typeface="Kievit Offc"/>
              <a:sym typeface="Kievit Offc"/>
            </a:endParaRPr>
          </a:p>
        </p:txBody>
      </p:sp>
    </p:spTree>
    <p:extLst>
      <p:ext uri="{BB962C8B-B14F-4D97-AF65-F5344CB8AC3E}">
        <p14:creationId xmlns:p14="http://schemas.microsoft.com/office/powerpoint/2010/main" val="179588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168A-92B7-D8A3-B742-D34419731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D3AA4-8E5C-BA02-F4C2-A5BA61564674}"/>
              </a:ext>
            </a:extLst>
          </p:cNvPr>
          <p:cNvSpPr>
            <a:spLocks noGrp="1"/>
          </p:cNvSpPr>
          <p:nvPr>
            <p:ph type="title"/>
          </p:nvPr>
        </p:nvSpPr>
        <p:spPr>
          <a:xfrm>
            <a:off x="838200" y="617539"/>
            <a:ext cx="15621000" cy="1592262"/>
          </a:xfrm>
        </p:spPr>
        <p:txBody>
          <a:bodyPr>
            <a:normAutofit fontScale="90000"/>
          </a:bodyPr>
          <a:lstStyle/>
          <a:p>
            <a:pPr algn="l"/>
            <a:r>
              <a:rPr lang="en-US" sz="9000" b="1" dirty="0">
                <a:latin typeface="Stratum2 Bold" panose="020B0506030000020004" pitchFamily="34" charset="77"/>
                <a:sym typeface="Stratum2"/>
              </a:rPr>
              <a:t>Transfer &amp; New Student Navigator</a:t>
            </a:r>
            <a:endParaRPr lang="en-US" sz="9000" b="1" dirty="0">
              <a:latin typeface="Stratum2 Bold" panose="020B0506030000020004" pitchFamily="34" charset="77"/>
            </a:endParaRPr>
          </a:p>
        </p:txBody>
      </p:sp>
      <p:sp>
        <p:nvSpPr>
          <p:cNvPr id="4" name="AutoShape 2">
            <a:extLst>
              <a:ext uri="{FF2B5EF4-FFF2-40B4-BE49-F238E27FC236}">
                <a16:creationId xmlns:a16="http://schemas.microsoft.com/office/drawing/2014/main" id="{82157937-2C19-B33C-694A-7909244585E4}"/>
              </a:ext>
              <a:ext uri="{C183D7F6-B498-43B3-948B-1728B52AA6E4}">
                <adec:decorative xmlns:adec="http://schemas.microsoft.com/office/drawing/2017/decorative" val="1"/>
              </a:ext>
            </a:extLst>
          </p:cNvPr>
          <p:cNvSpPr/>
          <p:nvPr/>
        </p:nvSpPr>
        <p:spPr>
          <a:xfrm>
            <a:off x="823912" y="2400300"/>
            <a:ext cx="8763800" cy="0"/>
          </a:xfrm>
          <a:prstGeom prst="line">
            <a:avLst/>
          </a:prstGeom>
          <a:ln w="104775" cap="flat">
            <a:solidFill>
              <a:srgbClr val="D73F09"/>
            </a:solidFill>
            <a:prstDash val="solid"/>
            <a:headEnd type="none" w="sm" len="sm"/>
            <a:tailEnd type="none" w="sm" len="sm"/>
          </a:ln>
        </p:spPr>
        <p:txBody>
          <a:bodyPr/>
          <a:lstStyle/>
          <a:p>
            <a:endParaRPr lang="en-US"/>
          </a:p>
        </p:txBody>
      </p:sp>
      <p:sp>
        <p:nvSpPr>
          <p:cNvPr id="5" name="Freeform 11">
            <a:extLst>
              <a:ext uri="{FF2B5EF4-FFF2-40B4-BE49-F238E27FC236}">
                <a16:creationId xmlns:a16="http://schemas.microsoft.com/office/drawing/2014/main" id="{A8EF4933-D05E-59DA-0AA0-E8B20489CA21}"/>
              </a:ext>
            </a:extLst>
          </p:cNvPr>
          <p:cNvSpPr/>
          <p:nvPr/>
        </p:nvSpPr>
        <p:spPr>
          <a:xfrm>
            <a:off x="1028700" y="9106740"/>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3"/>
            <a:stretch>
              <a:fillRect/>
            </a:stretch>
          </a:blipFill>
        </p:spPr>
        <p:txBody>
          <a:bodyPr/>
          <a:lstStyle/>
          <a:p>
            <a:endParaRPr lang="en-US"/>
          </a:p>
        </p:txBody>
      </p:sp>
      <p:pic>
        <p:nvPicPr>
          <p:cNvPr id="9" name="Picture 8" descr="A screenshot of a website&#10;&#10;AI-generated content may be incorrect.">
            <a:extLst>
              <a:ext uri="{FF2B5EF4-FFF2-40B4-BE49-F238E27FC236}">
                <a16:creationId xmlns:a16="http://schemas.microsoft.com/office/drawing/2014/main" id="{7FCC5200-4BB2-E450-2905-4F6821B3D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895349"/>
            <a:ext cx="14253305" cy="5753347"/>
          </a:xfrm>
          <a:prstGeom prst="rect">
            <a:avLst/>
          </a:prstGeom>
        </p:spPr>
      </p:pic>
    </p:spTree>
    <p:extLst>
      <p:ext uri="{BB962C8B-B14F-4D97-AF65-F5344CB8AC3E}">
        <p14:creationId xmlns:p14="http://schemas.microsoft.com/office/powerpoint/2010/main" val="55063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2A941-8038-4F20-CCA3-F65968148B0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6A08A28-E0A4-C40F-74D4-AF2B37B9AF67}"/>
              </a:ext>
              <a:ext uri="{C183D7F6-B498-43B3-948B-1728B52AA6E4}">
                <adec:decorative xmlns:adec="http://schemas.microsoft.com/office/drawing/2017/decorative" val="1"/>
              </a:ext>
            </a:extLst>
          </p:cNvPr>
          <p:cNvSpPr/>
          <p:nvPr/>
        </p:nvSpPr>
        <p:spPr>
          <a:xfrm>
            <a:off x="9700082" y="5386388"/>
            <a:ext cx="8587918" cy="0"/>
          </a:xfrm>
          <a:prstGeom prst="line">
            <a:avLst/>
          </a:prstGeom>
          <a:ln w="9525" cap="rnd">
            <a:solidFill>
              <a:srgbClr val="14110F"/>
            </a:solidFill>
            <a:prstDash val="solid"/>
            <a:headEnd type="none" w="sm" len="sm"/>
            <a:tailEnd type="none" w="sm" len="sm"/>
          </a:ln>
        </p:spPr>
        <p:txBody>
          <a:bodyPr/>
          <a:lstStyle/>
          <a:p>
            <a:endParaRPr lang="en-US"/>
          </a:p>
        </p:txBody>
      </p:sp>
      <p:sp>
        <p:nvSpPr>
          <p:cNvPr id="3" name="AutoShape 3">
            <a:extLst>
              <a:ext uri="{FF2B5EF4-FFF2-40B4-BE49-F238E27FC236}">
                <a16:creationId xmlns:a16="http://schemas.microsoft.com/office/drawing/2014/main" id="{79CA6DDC-1814-9C1B-DF27-DBF67532D0AE}"/>
              </a:ext>
            </a:extLst>
          </p:cNvPr>
          <p:cNvSpPr/>
          <p:nvPr/>
        </p:nvSpPr>
        <p:spPr>
          <a:xfrm>
            <a:off x="1365164" y="6167846"/>
            <a:ext cx="4957144" cy="0"/>
          </a:xfrm>
          <a:prstGeom prst="line">
            <a:avLst/>
          </a:prstGeom>
          <a:ln w="104775" cap="flat">
            <a:solidFill>
              <a:srgbClr val="14110F"/>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1D2E8F5A-8263-066D-20D0-506BF0BC0917}"/>
              </a:ext>
            </a:extLst>
          </p:cNvPr>
          <p:cNvSpPr/>
          <p:nvPr/>
        </p:nvSpPr>
        <p:spPr>
          <a:xfrm>
            <a:off x="1028700" y="9106740"/>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48DA73D4-CC71-8E3F-6C14-3CCF79D3AB89}"/>
              </a:ext>
            </a:extLst>
          </p:cNvPr>
          <p:cNvGrpSpPr/>
          <p:nvPr/>
        </p:nvGrpSpPr>
        <p:grpSpPr>
          <a:xfrm>
            <a:off x="9670388" y="1735881"/>
            <a:ext cx="7282142" cy="2722183"/>
            <a:chOff x="-39592" y="-95249"/>
            <a:chExt cx="9709522" cy="1876051"/>
          </a:xfrm>
        </p:grpSpPr>
        <p:sp>
          <p:nvSpPr>
            <p:cNvPr id="6" name="TextBox 6">
              <a:extLst>
                <a:ext uri="{FF2B5EF4-FFF2-40B4-BE49-F238E27FC236}">
                  <a16:creationId xmlns:a16="http://schemas.microsoft.com/office/drawing/2014/main" id="{44521391-4BF7-7BE2-9BDA-9785879DD417}"/>
                </a:ext>
              </a:extLst>
            </p:cNvPr>
            <p:cNvSpPr txBox="1"/>
            <p:nvPr/>
          </p:nvSpPr>
          <p:spPr>
            <a:xfrm>
              <a:off x="0" y="-95249"/>
              <a:ext cx="9669930" cy="678647"/>
            </a:xfrm>
            <a:prstGeom prst="rect">
              <a:avLst/>
            </a:prstGeom>
          </p:spPr>
          <p:txBody>
            <a:bodyPr lIns="0" tIns="0" rIns="0" bIns="0" rtlCol="0" anchor="t">
              <a:spAutoFit/>
            </a:bodyPr>
            <a:lstStyle/>
            <a:p>
              <a:pPr algn="l">
                <a:lnSpc>
                  <a:spcPts val="3900"/>
                </a:lnSpc>
              </a:pPr>
              <a:r>
                <a:rPr lang="en-US" sz="4400" dirty="0">
                  <a:solidFill>
                    <a:srgbClr val="14110F"/>
                  </a:solidFill>
                  <a:latin typeface="Kievit Offc"/>
                  <a:ea typeface="Kievit Offc"/>
                  <a:cs typeface="Kievit Offc"/>
                  <a:sym typeface="Kievit Offc"/>
                </a:rPr>
                <a:t>Important Content</a:t>
              </a:r>
            </a:p>
          </p:txBody>
        </p:sp>
        <p:sp>
          <p:nvSpPr>
            <p:cNvPr id="7" name="TextBox 7">
              <a:extLst>
                <a:ext uri="{FF2B5EF4-FFF2-40B4-BE49-F238E27FC236}">
                  <a16:creationId xmlns:a16="http://schemas.microsoft.com/office/drawing/2014/main" id="{80055CC0-91AB-E447-0CE3-155F4DC91265}"/>
                </a:ext>
              </a:extLst>
            </p:cNvPr>
            <p:cNvSpPr txBox="1"/>
            <p:nvPr/>
          </p:nvSpPr>
          <p:spPr>
            <a:xfrm>
              <a:off x="-39592" y="592981"/>
              <a:ext cx="9669930" cy="1187821"/>
            </a:xfrm>
            <a:prstGeom prst="rect">
              <a:avLst/>
            </a:prstGeom>
          </p:spPr>
          <p:txBody>
            <a:bodyPr lIns="0" tIns="0" rIns="0" bIns="0" rtlCol="0" anchor="t">
              <a:spAutoFit/>
            </a:bodyPr>
            <a:lstStyle/>
            <a:p>
              <a:r>
                <a:rPr lang="en-US" sz="2800" dirty="0">
                  <a:latin typeface="Kievit Offc" panose="020B0504030101020102" pitchFamily="34" charset="0"/>
                </a:rPr>
                <a:t>Academic Success </a:t>
              </a:r>
              <a:r>
                <a:rPr lang="en-US" sz="2800" dirty="0">
                  <a:latin typeface="Kievit Offc" panose="020B0504030101020102" pitchFamily="34" charset="0"/>
                  <a:sym typeface="Symbol" panose="05050102010706020507" pitchFamily="18" charset="2"/>
                </a:rPr>
                <a:t> </a:t>
              </a:r>
              <a:r>
                <a:rPr lang="en-US" sz="2800" dirty="0">
                  <a:latin typeface="Kievit Offc" panose="020B0504030101020102" pitchFamily="34" charset="0"/>
                </a:rPr>
                <a:t>Healthy Behaviors </a:t>
              </a:r>
              <a:r>
                <a:rPr lang="en-US" sz="2800" dirty="0">
                  <a:latin typeface="Kievit Offc" panose="020B0504030101020102" pitchFamily="34" charset="0"/>
                  <a:sym typeface="Symbol" panose="05050102010706020507" pitchFamily="18" charset="2"/>
                </a:rPr>
                <a:t>  </a:t>
              </a:r>
              <a:r>
                <a:rPr lang="en-US" sz="2800" dirty="0">
                  <a:latin typeface="Kievit Offc" panose="020B0504030101020102" pitchFamily="34" charset="0"/>
                </a:rPr>
                <a:t>Thriving in College </a:t>
              </a:r>
              <a:r>
                <a:rPr lang="en-US" sz="2800" dirty="0">
                  <a:latin typeface="Kievit Offc" panose="020B0504030101020102" pitchFamily="34" charset="0"/>
                  <a:sym typeface="Symbol" panose="05050102010706020507" pitchFamily="18" charset="2"/>
                </a:rPr>
                <a:t>  </a:t>
              </a:r>
              <a:r>
                <a:rPr lang="en-US" sz="2800" dirty="0">
                  <a:latin typeface="Kievit Offc" panose="020B0504030101020102" pitchFamily="34" charset="0"/>
                </a:rPr>
                <a:t>Building Inclusive</a:t>
              </a:r>
              <a:r>
                <a:rPr lang="en-US" sz="2800" dirty="0">
                  <a:latin typeface="Kievit Offc" panose="020B0504030101020102" pitchFamily="34" charset="0"/>
                  <a:sym typeface="Symbol" panose="05050102010706020507" pitchFamily="18" charset="2"/>
                </a:rPr>
                <a:t>  </a:t>
              </a:r>
              <a:r>
                <a:rPr lang="en-US" sz="2800" dirty="0">
                  <a:latin typeface="Kievit Offc" panose="020B0504030101020102" pitchFamily="34" charset="0"/>
                </a:rPr>
                <a:t>Communities </a:t>
              </a:r>
              <a:r>
                <a:rPr lang="en-US" sz="2800" dirty="0">
                  <a:latin typeface="Kievit Offc" panose="020B0504030101020102" pitchFamily="34" charset="0"/>
                  <a:sym typeface="Symbol" panose="05050102010706020507" pitchFamily="18" charset="2"/>
                </a:rPr>
                <a:t> </a:t>
              </a:r>
              <a:r>
                <a:rPr lang="en-US" sz="2800" dirty="0">
                  <a:latin typeface="Kievit Offc" panose="020B0504030101020102" pitchFamily="34" charset="0"/>
                </a:rPr>
                <a:t>Financial Literacy </a:t>
              </a:r>
              <a:r>
                <a:rPr lang="en-US" sz="2800" dirty="0">
                  <a:latin typeface="Kievit Offc" panose="020B0504030101020102" pitchFamily="34" charset="0"/>
                  <a:sym typeface="Symbol" panose="05050102010706020507" pitchFamily="18" charset="2"/>
                </a:rPr>
                <a:t>  </a:t>
              </a:r>
              <a:r>
                <a:rPr lang="en-US" sz="2800" dirty="0">
                  <a:latin typeface="Kievit Offc" panose="020B0504030101020102" pitchFamily="34" charset="0"/>
                </a:rPr>
                <a:t>Career Exploration</a:t>
              </a:r>
            </a:p>
          </p:txBody>
        </p:sp>
      </p:grpSp>
      <p:grpSp>
        <p:nvGrpSpPr>
          <p:cNvPr id="8" name="Group 8">
            <a:extLst>
              <a:ext uri="{FF2B5EF4-FFF2-40B4-BE49-F238E27FC236}">
                <a16:creationId xmlns:a16="http://schemas.microsoft.com/office/drawing/2014/main" id="{AE965BED-C4EA-8664-2AC6-A7D43989DAD1}"/>
              </a:ext>
            </a:extLst>
          </p:cNvPr>
          <p:cNvGrpSpPr/>
          <p:nvPr/>
        </p:nvGrpSpPr>
        <p:grpSpPr>
          <a:xfrm>
            <a:off x="9700082" y="6423889"/>
            <a:ext cx="7267688" cy="2069673"/>
            <a:chOff x="0" y="-95249"/>
            <a:chExt cx="9690250" cy="1684924"/>
          </a:xfrm>
        </p:grpSpPr>
        <p:sp>
          <p:nvSpPr>
            <p:cNvPr id="9" name="TextBox 9">
              <a:extLst>
                <a:ext uri="{FF2B5EF4-FFF2-40B4-BE49-F238E27FC236}">
                  <a16:creationId xmlns:a16="http://schemas.microsoft.com/office/drawing/2014/main" id="{02C15009-FD78-2C3D-5AD8-53A2482F0B95}"/>
                </a:ext>
              </a:extLst>
            </p:cNvPr>
            <p:cNvSpPr txBox="1"/>
            <p:nvPr/>
          </p:nvSpPr>
          <p:spPr>
            <a:xfrm>
              <a:off x="0" y="-95249"/>
              <a:ext cx="9669930" cy="414366"/>
            </a:xfrm>
            <a:prstGeom prst="rect">
              <a:avLst/>
            </a:prstGeom>
          </p:spPr>
          <p:txBody>
            <a:bodyPr lIns="0" tIns="0" rIns="0" bIns="0" rtlCol="0" anchor="t">
              <a:spAutoFit/>
            </a:bodyPr>
            <a:lstStyle/>
            <a:p>
              <a:pPr algn="l">
                <a:lnSpc>
                  <a:spcPts val="3900"/>
                </a:lnSpc>
              </a:pPr>
              <a:r>
                <a:rPr lang="en-US" sz="4400" dirty="0">
                  <a:solidFill>
                    <a:srgbClr val="14110F"/>
                  </a:solidFill>
                  <a:latin typeface="Kievit Offc"/>
                  <a:ea typeface="Kievit Offc"/>
                  <a:cs typeface="Kievit Offc"/>
                  <a:sym typeface="Kievit Offc"/>
                </a:rPr>
                <a:t>Opportunity to Individualize</a:t>
              </a:r>
            </a:p>
          </p:txBody>
        </p:sp>
        <p:sp>
          <p:nvSpPr>
            <p:cNvPr id="10" name="TextBox 10">
              <a:extLst>
                <a:ext uri="{FF2B5EF4-FFF2-40B4-BE49-F238E27FC236}">
                  <a16:creationId xmlns:a16="http://schemas.microsoft.com/office/drawing/2014/main" id="{A6B4C39D-AE8E-6E69-8B0F-8E9E259C413B}"/>
                </a:ext>
              </a:extLst>
            </p:cNvPr>
            <p:cNvSpPr txBox="1"/>
            <p:nvPr/>
          </p:nvSpPr>
          <p:spPr>
            <a:xfrm>
              <a:off x="20320" y="537317"/>
              <a:ext cx="9669930" cy="1052358"/>
            </a:xfrm>
            <a:prstGeom prst="rect">
              <a:avLst/>
            </a:prstGeom>
          </p:spPr>
          <p:txBody>
            <a:bodyPr lIns="0" tIns="0" rIns="0" bIns="0" rtlCol="0" anchor="t">
              <a:spAutoFit/>
            </a:bodyPr>
            <a:lstStyle/>
            <a:p>
              <a:pPr algn="l"/>
              <a:r>
                <a:rPr lang="en-US" sz="2800" dirty="0">
                  <a:solidFill>
                    <a:srgbClr val="14110F"/>
                  </a:solidFill>
                  <a:latin typeface="Kievit Offc"/>
                  <a:ea typeface="Kievit Offc"/>
                  <a:cs typeface="Kievit Offc"/>
                  <a:sym typeface="Kievit Offc"/>
                </a:rPr>
                <a:t>Personal reflections, class discussions, weekly work on timely topics, and a final tool kit assignment. </a:t>
              </a:r>
            </a:p>
          </p:txBody>
        </p:sp>
      </p:grpSp>
      <p:sp>
        <p:nvSpPr>
          <p:cNvPr id="13" name="TextBox 13">
            <a:extLst>
              <a:ext uri="{FF2B5EF4-FFF2-40B4-BE49-F238E27FC236}">
                <a16:creationId xmlns:a16="http://schemas.microsoft.com/office/drawing/2014/main" id="{20F82F67-343C-1F84-9E88-0EF92F9E6213}"/>
              </a:ext>
            </a:extLst>
          </p:cNvPr>
          <p:cNvSpPr txBox="1"/>
          <p:nvPr/>
        </p:nvSpPr>
        <p:spPr>
          <a:xfrm>
            <a:off x="1365164" y="2876958"/>
            <a:ext cx="6118592" cy="2769989"/>
          </a:xfrm>
          <a:prstGeom prst="rect">
            <a:avLst/>
          </a:prstGeom>
        </p:spPr>
        <p:txBody>
          <a:bodyPr lIns="0" tIns="0" rIns="0" bIns="0" rtlCol="0" anchor="t">
            <a:spAutoFit/>
          </a:bodyPr>
          <a:lstStyle/>
          <a:p>
            <a:pPr algn="l">
              <a:lnSpc>
                <a:spcPts val="10800"/>
              </a:lnSpc>
            </a:pPr>
            <a:r>
              <a:rPr lang="en-US" sz="9000" b="1" dirty="0">
                <a:solidFill>
                  <a:srgbClr val="000000"/>
                </a:solidFill>
                <a:latin typeface="Stratum2 Bold" panose="020B0506030000020004" pitchFamily="34" charset="77"/>
                <a:ea typeface="Stratum2 Bold"/>
                <a:cs typeface="Stratum2 Bold"/>
                <a:sym typeface="Stratum2"/>
              </a:rPr>
              <a:t>Transitions Course</a:t>
            </a:r>
          </a:p>
        </p:txBody>
      </p:sp>
      <p:sp>
        <p:nvSpPr>
          <p:cNvPr id="15" name="TextBox 15">
            <a:extLst>
              <a:ext uri="{FF2B5EF4-FFF2-40B4-BE49-F238E27FC236}">
                <a16:creationId xmlns:a16="http://schemas.microsoft.com/office/drawing/2014/main" id="{E376BD77-C1B7-EC5A-19BC-9AFC2E510E09}"/>
              </a:ext>
            </a:extLst>
          </p:cNvPr>
          <p:cNvSpPr txBox="1"/>
          <p:nvPr/>
        </p:nvSpPr>
        <p:spPr>
          <a:xfrm>
            <a:off x="17449800" y="9363075"/>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D73F09"/>
                </a:solidFill>
                <a:latin typeface="Kievit Offc"/>
                <a:ea typeface="Kievit Offc"/>
                <a:cs typeface="Kievit Offc"/>
                <a:sym typeface="Kievit Offc"/>
              </a:rPr>
              <a:t>5</a:t>
            </a:r>
          </a:p>
        </p:txBody>
      </p:sp>
    </p:spTree>
    <p:extLst>
      <p:ext uri="{BB962C8B-B14F-4D97-AF65-F5344CB8AC3E}">
        <p14:creationId xmlns:p14="http://schemas.microsoft.com/office/powerpoint/2010/main" val="411825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at a table&#10;&#10;AI-generated content may be incorrect.">
            <a:extLst>
              <a:ext uri="{FF2B5EF4-FFF2-40B4-BE49-F238E27FC236}">
                <a16:creationId xmlns:a16="http://schemas.microsoft.com/office/drawing/2014/main" id="{288CEFDC-87F4-78DD-D8EF-265C853811DD}"/>
              </a:ext>
            </a:extLst>
          </p:cNvPr>
          <p:cNvPicPr>
            <a:picLocks noChangeAspect="1"/>
          </p:cNvPicPr>
          <p:nvPr/>
        </p:nvPicPr>
        <p:blipFill>
          <a:blip r:embed="rId3" cstate="print">
            <a:extLst>
              <a:ext uri="{28A0092B-C50C-407E-A947-70E740481C1C}">
                <a14:useLocalDpi xmlns:a14="http://schemas.microsoft.com/office/drawing/2010/main" val="0"/>
              </a:ext>
            </a:extLst>
          </a:blip>
          <a:srcRect l="13328" t="-880" r="38308" b="880"/>
          <a:stretch/>
        </p:blipFill>
        <p:spPr>
          <a:xfrm>
            <a:off x="-326482" y="-847358"/>
            <a:ext cx="8077553" cy="11134358"/>
          </a:xfrm>
          <a:prstGeom prst="rect">
            <a:avLst/>
          </a:prstGeom>
        </p:spPr>
      </p:pic>
      <p:grpSp>
        <p:nvGrpSpPr>
          <p:cNvPr id="3" name="Group 3"/>
          <p:cNvGrpSpPr/>
          <p:nvPr/>
        </p:nvGrpSpPr>
        <p:grpSpPr>
          <a:xfrm>
            <a:off x="8868587" y="952500"/>
            <a:ext cx="8718373" cy="2397298"/>
            <a:chOff x="-149497" y="-1454622"/>
            <a:chExt cx="11624498" cy="1795363"/>
          </a:xfrm>
        </p:grpSpPr>
        <p:sp>
          <p:nvSpPr>
            <p:cNvPr id="4" name="TextBox 4"/>
            <p:cNvSpPr txBox="1"/>
            <p:nvPr/>
          </p:nvSpPr>
          <p:spPr>
            <a:xfrm>
              <a:off x="-149497" y="-1454622"/>
              <a:ext cx="11624498" cy="1795363"/>
            </a:xfrm>
            <a:prstGeom prst="rect">
              <a:avLst/>
            </a:prstGeom>
          </p:spPr>
          <p:txBody>
            <a:bodyPr wrap="square" lIns="0" tIns="0" rIns="0" bIns="0" rtlCol="0" anchor="t">
              <a:spAutoFit/>
            </a:bodyPr>
            <a:lstStyle/>
            <a:p>
              <a:pPr algn="l">
                <a:lnSpc>
                  <a:spcPts val="10800"/>
                </a:lnSpc>
              </a:pPr>
              <a:r>
                <a:rPr lang="en-US" sz="8000" b="1" dirty="0">
                  <a:solidFill>
                    <a:srgbClr val="191919"/>
                  </a:solidFill>
                  <a:latin typeface="Stratum2 Bold" panose="020B0506030000020004" pitchFamily="34" charset="77"/>
                  <a:ea typeface="Stratum2 Bold"/>
                  <a:cs typeface="Stratum2 Bold"/>
                  <a:sym typeface="Stratum2"/>
                </a:rPr>
                <a:t>Academic Advising</a:t>
              </a:r>
            </a:p>
          </p:txBody>
        </p:sp>
        <p:sp>
          <p:nvSpPr>
            <p:cNvPr id="6" name="AutoShape 6"/>
            <p:cNvSpPr/>
            <p:nvPr/>
          </p:nvSpPr>
          <p:spPr>
            <a:xfrm>
              <a:off x="-149497" y="-276253"/>
              <a:ext cx="11179230" cy="0"/>
            </a:xfrm>
            <a:prstGeom prst="line">
              <a:avLst/>
            </a:prstGeom>
            <a:ln w="139700" cap="flat">
              <a:solidFill>
                <a:srgbClr val="D73F09"/>
              </a:solidFill>
              <a:prstDash val="solid"/>
              <a:headEnd type="none" w="sm" len="sm"/>
              <a:tailEnd type="none" w="sm" len="sm"/>
            </a:ln>
          </p:spPr>
          <p:txBody>
            <a:bodyPr/>
            <a:lstStyle/>
            <a:p>
              <a:endParaRPr lang="en-US"/>
            </a:p>
          </p:txBody>
        </p:sp>
      </p:grpSp>
      <p:sp>
        <p:nvSpPr>
          <p:cNvPr id="7" name="TextBox 7"/>
          <p:cNvSpPr txBox="1"/>
          <p:nvPr/>
        </p:nvSpPr>
        <p:spPr>
          <a:xfrm>
            <a:off x="17449800" y="9363075"/>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D73F09"/>
                </a:solidFill>
                <a:latin typeface="Kievit Offc"/>
                <a:ea typeface="Kievit Offc"/>
                <a:cs typeface="Kievit Offc"/>
                <a:sym typeface="Kievit Offc"/>
              </a:rPr>
              <a:t>12</a:t>
            </a:r>
          </a:p>
        </p:txBody>
      </p:sp>
      <p:sp>
        <p:nvSpPr>
          <p:cNvPr id="8" name="Freeform 8"/>
          <p:cNvSpPr/>
          <p:nvPr/>
        </p:nvSpPr>
        <p:spPr>
          <a:xfrm>
            <a:off x="381000" y="9501915"/>
            <a:ext cx="2138460" cy="684120"/>
          </a:xfrm>
          <a:custGeom>
            <a:avLst/>
            <a:gdLst/>
            <a:ahLst/>
            <a:cxnLst/>
            <a:rect l="l" t="t" r="r" b="b"/>
            <a:pathLst>
              <a:path w="2138460" h="684120">
                <a:moveTo>
                  <a:pt x="0" y="0"/>
                </a:moveTo>
                <a:lnTo>
                  <a:pt x="2138460" y="0"/>
                </a:lnTo>
                <a:lnTo>
                  <a:pt x="2138460" y="684120"/>
                </a:lnTo>
                <a:lnTo>
                  <a:pt x="0" y="684120"/>
                </a:lnTo>
                <a:lnTo>
                  <a:pt x="0" y="0"/>
                </a:lnTo>
                <a:close/>
              </a:path>
            </a:pathLst>
          </a:custGeom>
          <a:blipFill>
            <a:blip r:embed="rId4"/>
            <a:stretch>
              <a:fillRect/>
            </a:stretch>
          </a:blipFill>
        </p:spPr>
        <p:txBody>
          <a:bodyPr/>
          <a:lstStyle/>
          <a:p>
            <a:endParaRPr lang="en-US"/>
          </a:p>
        </p:txBody>
      </p:sp>
      <p:sp>
        <p:nvSpPr>
          <p:cNvPr id="9" name="Freeform 9"/>
          <p:cNvSpPr/>
          <p:nvPr/>
        </p:nvSpPr>
        <p:spPr>
          <a:xfrm rot="2063440">
            <a:off x="4622227" y="7195893"/>
            <a:ext cx="1511843" cy="1455149"/>
          </a:xfrm>
          <a:custGeom>
            <a:avLst/>
            <a:gdLst/>
            <a:ahLst/>
            <a:cxnLst/>
            <a:rect l="l" t="t" r="r" b="b"/>
            <a:pathLst>
              <a:path w="1511843" h="1455149">
                <a:moveTo>
                  <a:pt x="0" y="0"/>
                </a:moveTo>
                <a:lnTo>
                  <a:pt x="1511842" y="0"/>
                </a:lnTo>
                <a:lnTo>
                  <a:pt x="1511842" y="1455149"/>
                </a:lnTo>
                <a:lnTo>
                  <a:pt x="0" y="1455149"/>
                </a:lnTo>
                <a:lnTo>
                  <a:pt x="0" y="0"/>
                </a:lnTo>
                <a:close/>
              </a:path>
            </a:pathLst>
          </a:custGeom>
          <a:blipFill>
            <a:blip r:embed="rId5"/>
            <a:stretch>
              <a:fillRect/>
            </a:stretch>
          </a:blipFill>
        </p:spPr>
        <p:txBody>
          <a:bodyPr/>
          <a:lstStyle/>
          <a:p>
            <a:endParaRPr lang="en-US"/>
          </a:p>
        </p:txBody>
      </p:sp>
      <p:sp>
        <p:nvSpPr>
          <p:cNvPr id="10" name="Freeform 10"/>
          <p:cNvSpPr/>
          <p:nvPr/>
        </p:nvSpPr>
        <p:spPr>
          <a:xfrm rot="-1646105">
            <a:off x="5884799" y="541076"/>
            <a:ext cx="2632209" cy="2841791"/>
          </a:xfrm>
          <a:custGeom>
            <a:avLst/>
            <a:gdLst/>
            <a:ahLst/>
            <a:cxnLst/>
            <a:rect l="l" t="t" r="r" b="b"/>
            <a:pathLst>
              <a:path w="2632209" h="2841791">
                <a:moveTo>
                  <a:pt x="0" y="0"/>
                </a:moveTo>
                <a:lnTo>
                  <a:pt x="2632209" y="0"/>
                </a:lnTo>
                <a:lnTo>
                  <a:pt x="2632209" y="2841791"/>
                </a:lnTo>
                <a:lnTo>
                  <a:pt x="0" y="2841791"/>
                </a:lnTo>
                <a:lnTo>
                  <a:pt x="0" y="0"/>
                </a:lnTo>
                <a:close/>
              </a:path>
            </a:pathLst>
          </a:custGeom>
          <a:blipFill>
            <a:blip r:embed="rId6"/>
            <a:stretch>
              <a:fillRect/>
            </a:stretch>
          </a:blipFill>
        </p:spPr>
        <p:txBody>
          <a:bodyPr/>
          <a:lstStyle/>
          <a:p>
            <a:endParaRPr lang="en-US"/>
          </a:p>
        </p:txBody>
      </p:sp>
      <p:sp>
        <p:nvSpPr>
          <p:cNvPr id="2" name="TextBox 5">
            <a:extLst>
              <a:ext uri="{FF2B5EF4-FFF2-40B4-BE49-F238E27FC236}">
                <a16:creationId xmlns:a16="http://schemas.microsoft.com/office/drawing/2014/main" id="{170186C5-D810-B6DA-F858-E8B7604D16FE}"/>
              </a:ext>
            </a:extLst>
          </p:cNvPr>
          <p:cNvSpPr txBox="1"/>
          <p:nvPr/>
        </p:nvSpPr>
        <p:spPr>
          <a:xfrm>
            <a:off x="8794808" y="3332858"/>
            <a:ext cx="8458201" cy="6001642"/>
          </a:xfrm>
          <a:prstGeom prst="rect">
            <a:avLst/>
          </a:prstGeom>
        </p:spPr>
        <p:txBody>
          <a:bodyPr wrap="square" lIns="0" tIns="0" rIns="0" bIns="0" rtlCol="0" anchor="t">
            <a:spAutoFit/>
          </a:bodyPr>
          <a:lstStyle/>
          <a:p>
            <a:pPr marL="571500" indent="-571500" algn="l">
              <a:lnSpc>
                <a:spcPts val="3900"/>
              </a:lnSpc>
              <a:buFont typeface="Arial" panose="020B0604020202020204" pitchFamily="34" charset="0"/>
              <a:buChar char="•"/>
            </a:pPr>
            <a:r>
              <a:rPr lang="en-US" sz="3600" dirty="0">
                <a:solidFill>
                  <a:srgbClr val="191919"/>
                </a:solidFill>
                <a:latin typeface="Kievit Offc"/>
                <a:ea typeface="Kievit Offc"/>
                <a:cs typeface="Kievit Offc"/>
                <a:sym typeface="Kievit Offc"/>
              </a:rPr>
              <a:t>All students are assigned an advisor in their major and college, or in the University Exploratory Studies Program</a:t>
            </a:r>
          </a:p>
          <a:p>
            <a:pPr algn="l">
              <a:lnSpc>
                <a:spcPts val="3900"/>
              </a:lnSpc>
            </a:pPr>
            <a:endParaRPr lang="en-US" sz="3600" dirty="0">
              <a:solidFill>
                <a:srgbClr val="191919"/>
              </a:solidFill>
              <a:latin typeface="Kievit Offc"/>
              <a:ea typeface="Kievit Offc"/>
              <a:cs typeface="Kievit Offc"/>
              <a:sym typeface="Kievit Offc"/>
            </a:endParaRPr>
          </a:p>
          <a:p>
            <a:pPr marL="571500" indent="-571500" algn="l">
              <a:lnSpc>
                <a:spcPts val="3900"/>
              </a:lnSpc>
              <a:buFont typeface="Arial" panose="020B0604020202020204" pitchFamily="34" charset="0"/>
              <a:buChar char="•"/>
            </a:pPr>
            <a:r>
              <a:rPr lang="en-US" sz="3600" dirty="0">
                <a:solidFill>
                  <a:srgbClr val="191919"/>
                </a:solidFill>
                <a:latin typeface="Kievit Offc"/>
                <a:ea typeface="Kievit Offc"/>
                <a:cs typeface="Kievit Offc"/>
                <a:sym typeface="Kievit Offc"/>
              </a:rPr>
              <a:t>New students meet with their academic advisor each term</a:t>
            </a:r>
          </a:p>
          <a:p>
            <a:pPr algn="l">
              <a:lnSpc>
                <a:spcPts val="3900"/>
              </a:lnSpc>
            </a:pPr>
            <a:endParaRPr lang="en-US" sz="3600" dirty="0">
              <a:solidFill>
                <a:srgbClr val="191919"/>
              </a:solidFill>
              <a:latin typeface="Kievit Offc"/>
              <a:ea typeface="Kievit Offc"/>
              <a:cs typeface="Kievit Offc"/>
              <a:sym typeface="Kievit Offc"/>
            </a:endParaRPr>
          </a:p>
          <a:p>
            <a:pPr marL="571500" indent="-571500" algn="l">
              <a:lnSpc>
                <a:spcPts val="3900"/>
              </a:lnSpc>
              <a:buFont typeface="Arial" panose="020B0604020202020204" pitchFamily="34" charset="0"/>
              <a:buChar char="•"/>
            </a:pPr>
            <a:r>
              <a:rPr lang="en-US" sz="3600" dirty="0">
                <a:solidFill>
                  <a:srgbClr val="191919"/>
                </a:solidFill>
                <a:latin typeface="Kievit Offc"/>
                <a:ea typeface="Kievit Offc"/>
                <a:cs typeface="Kievit Offc"/>
                <a:sym typeface="Kievit Offc"/>
              </a:rPr>
              <a:t>Advisors work in partnership with students to help them maximize their educational experience, navigate the logistics of earning their degree, and consider their post-graduation options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656</TotalTime>
  <Words>3281</Words>
  <Application>Microsoft Office PowerPoint</Application>
  <PresentationFormat>Custom</PresentationFormat>
  <Paragraphs>198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Stratum2 Bold</vt:lpstr>
      <vt:lpstr>Calibri</vt:lpstr>
      <vt:lpstr>Aptos</vt:lpstr>
      <vt:lpstr>Stratum2 Regular</vt:lpstr>
      <vt:lpstr>Kievit Offc</vt:lpstr>
      <vt:lpstr>Public Sans Bold</vt:lpstr>
      <vt:lpstr>Office Theme</vt:lpstr>
      <vt:lpstr>PowerPoint Presentation</vt:lpstr>
      <vt:lpstr>PowerPoint Presentation</vt:lpstr>
      <vt:lpstr>Our Goals for Students</vt:lpstr>
      <vt:lpstr>PowerPoint Presentation</vt:lpstr>
      <vt:lpstr>Student Onboarding at OSU</vt:lpstr>
      <vt:lpstr>Connect: Moments &amp; Memories</vt:lpstr>
      <vt:lpstr>Transfer &amp; New Student Navigator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PPT V2</dc:title>
  <dc:creator>Creighton, Clare S</dc:creator>
  <cp:lastModifiedBy>Creighton, Clare S</cp:lastModifiedBy>
  <cp:revision>19</cp:revision>
  <cp:lastPrinted>2025-07-08T19:32:33Z</cp:lastPrinted>
  <dcterms:created xsi:type="dcterms:W3CDTF">2006-08-16T00:00:00Z</dcterms:created>
  <dcterms:modified xsi:type="dcterms:W3CDTF">2025-07-08T19:45:33Z</dcterms:modified>
  <dc:identifier>DAGm4gPWg6c</dc:identifier>
</cp:coreProperties>
</file>