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6" r:id="rId3"/>
    <p:sldId id="260" r:id="rId4"/>
    <p:sldId id="286" r:id="rId5"/>
    <p:sldId id="283" r:id="rId6"/>
    <p:sldId id="257" r:id="rId7"/>
    <p:sldId id="270" r:id="rId8"/>
    <p:sldId id="278" r:id="rId9"/>
    <p:sldId id="277" r:id="rId10"/>
    <p:sldId id="281" r:id="rId11"/>
    <p:sldId id="282" r:id="rId12"/>
    <p:sldId id="271" r:id="rId13"/>
    <p:sldId id="274" r:id="rId14"/>
    <p:sldId id="268" r:id="rId15"/>
    <p:sldId id="275" r:id="rId16"/>
    <p:sldId id="280" r:id="rId17"/>
    <p:sldId id="285" r:id="rId18"/>
    <p:sldId id="279" r:id="rId19"/>
    <p:sldId id="262" r:id="rId20"/>
    <p:sldId id="267" r:id="rId21"/>
  </p:sldIdLst>
  <p:sldSz cx="18288000" cy="10287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7A93A-F5AB-4DFD-9DF2-28DD1AD27E57}" v="4" dt="2025-08-07T15:59:46.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44" autoAdjust="0"/>
  </p:normalViewPr>
  <p:slideViewPr>
    <p:cSldViewPr snapToGrid="0">
      <p:cViewPr varScale="1">
        <p:scale>
          <a:sx n="33" d="100"/>
          <a:sy n="33" d="100"/>
        </p:scale>
        <p:origin x="576"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Lenz" userId="7MThRTDXZTFVQueKNzxtITQJxE23x0Whjm1KiKY7hXs=" providerId="None" clId="Web-{EC585368-1C89-455B-B4FB-9CE7D013E752}"/>
    <pc:docChg chg="addSld modSld">
      <pc:chgData name="Adam Lenz" userId="7MThRTDXZTFVQueKNzxtITQJxE23x0Whjm1KiKY7hXs=" providerId="None" clId="Web-{EC585368-1C89-455B-B4FB-9CE7D013E752}" dt="2025-07-25T17:21:45.363" v="50" actId="1076"/>
      <pc:docMkLst>
        <pc:docMk/>
      </pc:docMkLst>
      <pc:sldChg chg="mod modShow">
        <pc:chgData name="Adam Lenz" userId="7MThRTDXZTFVQueKNzxtITQJxE23x0Whjm1KiKY7hXs=" providerId="None" clId="Web-{EC585368-1C89-455B-B4FB-9CE7D013E752}" dt="2025-07-25T17:03:35.200" v="1"/>
        <pc:sldMkLst>
          <pc:docMk/>
          <pc:sldMk cId="0" sldId="260"/>
        </pc:sldMkLst>
      </pc:sldChg>
      <pc:sldChg chg="addSp delSp modSp add replId">
        <pc:chgData name="Adam Lenz" userId="7MThRTDXZTFVQueKNzxtITQJxE23x0Whjm1KiKY7hXs=" providerId="None" clId="Web-{EC585368-1C89-455B-B4FB-9CE7D013E752}" dt="2025-07-25T17:21:45.363" v="50" actId="1076"/>
        <pc:sldMkLst>
          <pc:docMk/>
          <pc:sldMk cId="1549503274" sldId="286"/>
        </pc:sldMkLst>
        <pc:spChg chg="mod">
          <ac:chgData name="Adam Lenz" userId="7MThRTDXZTFVQueKNzxtITQJxE23x0Whjm1KiKY7hXs=" providerId="None" clId="Web-{EC585368-1C89-455B-B4FB-9CE7D013E752}" dt="2025-07-25T17:21:45.363" v="50" actId="1076"/>
          <ac:spMkLst>
            <pc:docMk/>
            <pc:sldMk cId="1549503274" sldId="286"/>
            <ac:spMk id="6" creationId="{9E50BE9B-A9DE-0BA1-3914-EE2882AE5B39}"/>
          </ac:spMkLst>
        </pc:spChg>
        <pc:spChg chg="mod">
          <ac:chgData name="Adam Lenz" userId="7MThRTDXZTFVQueKNzxtITQJxE23x0Whjm1KiKY7hXs=" providerId="None" clId="Web-{EC585368-1C89-455B-B4FB-9CE7D013E752}" dt="2025-07-25T17:21:36.519" v="48" actId="1076"/>
          <ac:spMkLst>
            <pc:docMk/>
            <pc:sldMk cId="1549503274" sldId="286"/>
            <ac:spMk id="15" creationId="{777C8D74-99E5-ABFE-D1FB-BB2D3FC08A2C}"/>
          </ac:spMkLst>
        </pc:spChg>
        <pc:picChg chg="add mod">
          <ac:chgData name="Adam Lenz" userId="7MThRTDXZTFVQueKNzxtITQJxE23x0Whjm1KiKY7hXs=" providerId="None" clId="Web-{EC585368-1C89-455B-B4FB-9CE7D013E752}" dt="2025-07-25T17:21:29.299" v="47" actId="1076"/>
          <ac:picMkLst>
            <pc:docMk/>
            <pc:sldMk cId="1549503274" sldId="286"/>
            <ac:picMk id="4" creationId="{6E1AEED3-B5B0-24A3-C843-8C6BDE9FC93A}"/>
          </ac:picMkLst>
        </pc:picChg>
        <pc:picChg chg="add mod">
          <ac:chgData name="Adam Lenz" userId="7MThRTDXZTFVQueKNzxtITQJxE23x0Whjm1KiKY7hXs=" providerId="None" clId="Web-{EC585368-1C89-455B-B4FB-9CE7D013E752}" dt="2025-07-25T17:21:27.221" v="46" actId="1076"/>
          <ac:picMkLst>
            <pc:docMk/>
            <pc:sldMk cId="1549503274" sldId="286"/>
            <ac:picMk id="5" creationId="{0C894B11-8A76-D833-1492-F8B6DA3CC226}"/>
          </ac:picMkLst>
        </pc:picChg>
      </pc:sldChg>
    </pc:docChg>
  </pc:docChgLst>
  <pc:docChgLst>
    <pc:chgData name="Elizabeth A Simmons" userId="9DNGW9ICj0KvC7NwXZ/DS4SuEtCElLSm7hdv98JCJsU=" providerId="None" clId="Web-{B2F6FDB6-44AC-40EB-A2C4-F8E496E1B064}"/>
    <pc:docChg chg="modSld">
      <pc:chgData name="Elizabeth A Simmons" userId="9DNGW9ICj0KvC7NwXZ/DS4SuEtCElLSm7hdv98JCJsU=" providerId="None" clId="Web-{B2F6FDB6-44AC-40EB-A2C4-F8E496E1B064}" dt="2025-06-23T18:14:05.263" v="29" actId="1076"/>
      <pc:docMkLst>
        <pc:docMk/>
      </pc:docMkLst>
      <pc:sldChg chg="addSp modSp">
        <pc:chgData name="Elizabeth A Simmons" userId="9DNGW9ICj0KvC7NwXZ/DS4SuEtCElLSm7hdv98JCJsU=" providerId="None" clId="Web-{B2F6FDB6-44AC-40EB-A2C4-F8E496E1B064}" dt="2025-06-23T18:14:05.263" v="29" actId="1076"/>
        <pc:sldMkLst>
          <pc:docMk/>
          <pc:sldMk cId="0" sldId="262"/>
        </pc:sldMkLst>
      </pc:sldChg>
    </pc:docChg>
  </pc:docChgLst>
  <pc:docChgLst>
    <pc:chgData name="Anna E Bentley" userId="BqPwh5awJCaWv6r8KkM5gSYTt5tKuH0Rma1MNaaZDEg=" providerId="None" clId="Web-{75EB8318-6C7A-4DD4-A3B0-263287B5B213}"/>
    <pc:docChg chg="modSld">
      <pc:chgData name="Anna E Bentley" userId="BqPwh5awJCaWv6r8KkM5gSYTt5tKuH0Rma1MNaaZDEg=" providerId="None" clId="Web-{75EB8318-6C7A-4DD4-A3B0-263287B5B213}" dt="2025-07-07T19:47:53.310" v="5"/>
      <pc:docMkLst>
        <pc:docMk/>
      </pc:docMkLst>
      <pc:sldChg chg="modNotes">
        <pc:chgData name="Anna E Bentley" userId="BqPwh5awJCaWv6r8KkM5gSYTt5tKuH0Rma1MNaaZDEg=" providerId="None" clId="Web-{75EB8318-6C7A-4DD4-A3B0-263287B5B213}" dt="2025-07-07T19:47:53.310" v="5"/>
        <pc:sldMkLst>
          <pc:docMk/>
          <pc:sldMk cId="1508709053" sldId="283"/>
        </pc:sldMkLst>
      </pc:sldChg>
    </pc:docChg>
  </pc:docChgLst>
  <pc:docChgLst>
    <pc:chgData name="Elizabeth A Simmons" userId="9DNGW9ICj0KvC7NwXZ/DS4SuEtCElLSm7hdv98JCJsU=" providerId="None" clId="Web-{4B65E6CA-BCA0-42A8-A1A5-83AB00CAFC31}"/>
    <pc:docChg chg="modSld">
      <pc:chgData name="Elizabeth A Simmons" userId="9DNGW9ICj0KvC7NwXZ/DS4SuEtCElLSm7hdv98JCJsU=" providerId="None" clId="Web-{4B65E6CA-BCA0-42A8-A1A5-83AB00CAFC31}" dt="2025-07-08T18:44:51.208" v="6" actId="14100"/>
      <pc:docMkLst>
        <pc:docMk/>
      </pc:docMkLst>
      <pc:sldChg chg="addSp modSp">
        <pc:chgData name="Elizabeth A Simmons" userId="9DNGW9ICj0KvC7NwXZ/DS4SuEtCElLSm7hdv98JCJsU=" providerId="None" clId="Web-{4B65E6CA-BCA0-42A8-A1A5-83AB00CAFC31}" dt="2025-07-08T18:44:51.208" v="6" actId="14100"/>
        <pc:sldMkLst>
          <pc:docMk/>
          <pc:sldMk cId="1047117883" sldId="268"/>
        </pc:sldMkLst>
        <pc:picChg chg="add mod">
          <ac:chgData name="Elizabeth A Simmons" userId="9DNGW9ICj0KvC7NwXZ/DS4SuEtCElLSm7hdv98JCJsU=" providerId="None" clId="Web-{4B65E6CA-BCA0-42A8-A1A5-83AB00CAFC31}" dt="2025-07-08T18:44:51.208" v="6" actId="14100"/>
          <ac:picMkLst>
            <pc:docMk/>
            <pc:sldMk cId="1047117883" sldId="268"/>
            <ac:picMk id="2" creationId="{BC5999D1-3FB7-1190-C145-603DB3A6ABED}"/>
          </ac:picMkLst>
        </pc:picChg>
      </pc:sldChg>
    </pc:docChg>
  </pc:docChgLst>
  <pc:docChgLst>
    <pc:chgData name="Sarah Norek" userId="KzUfaBQKqPQockaZibRCyEtw8iN1ZfgZNQfsOx9EEZY=" providerId="None" clId="Web-{A4394915-6147-44E5-B1C8-68CE5DA29756}"/>
    <pc:docChg chg="modSld">
      <pc:chgData name="Sarah Norek" userId="KzUfaBQKqPQockaZibRCyEtw8iN1ZfgZNQfsOx9EEZY=" providerId="None" clId="Web-{A4394915-6147-44E5-B1C8-68CE5DA29756}" dt="2025-06-26T18:17:48.404" v="20"/>
      <pc:docMkLst>
        <pc:docMk/>
      </pc:docMkLst>
      <pc:sldChg chg="modNotes">
        <pc:chgData name="Sarah Norek" userId="KzUfaBQKqPQockaZibRCyEtw8iN1ZfgZNQfsOx9EEZY=" providerId="None" clId="Web-{A4394915-6147-44E5-B1C8-68CE5DA29756}" dt="2025-06-26T18:17:48.404" v="20"/>
        <pc:sldMkLst>
          <pc:docMk/>
          <pc:sldMk cId="2234736060" sldId="278"/>
        </pc:sldMkLst>
      </pc:sldChg>
    </pc:docChg>
  </pc:docChgLst>
  <pc:docChgLst>
    <pc:chgData name="Anna E Bentley" userId="BqPwh5awJCaWv6r8KkM5gSYTt5tKuH0Rma1MNaaZDEg=" providerId="None" clId="Web-{908E16C1-F2D0-453B-AEC2-E084A1D95435}"/>
    <pc:docChg chg="modSld">
      <pc:chgData name="Anna E Bentley" userId="BqPwh5awJCaWv6r8KkM5gSYTt5tKuH0Rma1MNaaZDEg=" providerId="None" clId="Web-{908E16C1-F2D0-453B-AEC2-E084A1D95435}" dt="2025-06-26T22:47:28.430" v="34"/>
      <pc:docMkLst>
        <pc:docMk/>
      </pc:docMkLst>
      <pc:sldChg chg="modNotes">
        <pc:chgData name="Anna E Bentley" userId="BqPwh5awJCaWv6r8KkM5gSYTt5tKuH0Rma1MNaaZDEg=" providerId="None" clId="Web-{908E16C1-F2D0-453B-AEC2-E084A1D95435}" dt="2025-06-26T22:47:22.711" v="24"/>
        <pc:sldMkLst>
          <pc:docMk/>
          <pc:sldMk cId="3792507900" sldId="280"/>
        </pc:sldMkLst>
      </pc:sldChg>
      <pc:sldChg chg="modNotes">
        <pc:chgData name="Anna E Bentley" userId="BqPwh5awJCaWv6r8KkM5gSYTt5tKuH0Rma1MNaaZDEg=" providerId="None" clId="Web-{908E16C1-F2D0-453B-AEC2-E084A1D95435}" dt="2025-06-26T22:47:28.430" v="34"/>
        <pc:sldMkLst>
          <pc:docMk/>
          <pc:sldMk cId="2489893072" sldId="285"/>
        </pc:sldMkLst>
      </pc:sldChg>
    </pc:docChg>
  </pc:docChgLst>
  <pc:docChgLst>
    <pc:chgData name="Jennifer R Rouse" userId="PIsyyVbMV0mNpn6VFH2h3zVr8si6Qvf8+7N4LQMiGvs=" providerId="None" clId="Web-{1F700406-4135-4F00-A0E1-07FF20E4AD73}"/>
    <pc:docChg chg="modSld">
      <pc:chgData name="Jennifer R Rouse" userId="PIsyyVbMV0mNpn6VFH2h3zVr8si6Qvf8+7N4LQMiGvs=" providerId="None" clId="Web-{1F700406-4135-4F00-A0E1-07FF20E4AD73}" dt="2025-07-15T20:11:14.715" v="0"/>
      <pc:docMkLst>
        <pc:docMk/>
      </pc:docMkLst>
      <pc:sldChg chg="modNotes">
        <pc:chgData name="Jennifer R Rouse" userId="PIsyyVbMV0mNpn6VFH2h3zVr8si6Qvf8+7N4LQMiGvs=" providerId="None" clId="Web-{1F700406-4135-4F00-A0E1-07FF20E4AD73}" dt="2025-07-15T20:11:14.715" v="0"/>
        <pc:sldMkLst>
          <pc:docMk/>
          <pc:sldMk cId="0" sldId="260"/>
        </pc:sldMkLst>
      </pc:sldChg>
    </pc:docChg>
  </pc:docChgLst>
  <pc:docChgLst>
    <pc:chgData name="Anna E Bentley" userId="BqPwh5awJCaWv6r8KkM5gSYTt5tKuH0Rma1MNaaZDEg=" providerId="None" clId="Web-{E0141EC5-584E-41E7-B952-8F829B5D71DC}"/>
    <pc:docChg chg="modSld">
      <pc:chgData name="Anna E Bentley" userId="BqPwh5awJCaWv6r8KkM5gSYTt5tKuH0Rma1MNaaZDEg=" providerId="None" clId="Web-{E0141EC5-584E-41E7-B952-8F829B5D71DC}" dt="2025-07-31T21:11:11.752" v="2" actId="20577"/>
      <pc:docMkLst>
        <pc:docMk/>
      </pc:docMkLst>
      <pc:sldChg chg="modSp mod modShow">
        <pc:chgData name="Anna E Bentley" userId="BqPwh5awJCaWv6r8KkM5gSYTt5tKuH0Rma1MNaaZDEg=" providerId="None" clId="Web-{E0141EC5-584E-41E7-B952-8F829B5D71DC}" dt="2025-07-31T21:11:11.752" v="2" actId="20577"/>
        <pc:sldMkLst>
          <pc:docMk/>
          <pc:sldMk cId="1549503274" sldId="286"/>
        </pc:sldMkLst>
        <pc:spChg chg="mod">
          <ac:chgData name="Anna E Bentley" userId="BqPwh5awJCaWv6r8KkM5gSYTt5tKuH0Rma1MNaaZDEg=" providerId="None" clId="Web-{E0141EC5-584E-41E7-B952-8F829B5D71DC}" dt="2025-07-31T21:11:11.001" v="1" actId="20577"/>
          <ac:spMkLst>
            <pc:docMk/>
            <pc:sldMk cId="1549503274" sldId="286"/>
            <ac:spMk id="6" creationId="{9E50BE9B-A9DE-0BA1-3914-EE2882AE5B39}"/>
          </ac:spMkLst>
        </pc:spChg>
        <pc:spChg chg="mod">
          <ac:chgData name="Anna E Bentley" userId="BqPwh5awJCaWv6r8KkM5gSYTt5tKuH0Rma1MNaaZDEg=" providerId="None" clId="Web-{E0141EC5-584E-41E7-B952-8F829B5D71DC}" dt="2025-07-31T21:11:11.752" v="2" actId="20577"/>
          <ac:spMkLst>
            <pc:docMk/>
            <pc:sldMk cId="1549503274" sldId="286"/>
            <ac:spMk id="15" creationId="{777C8D74-99E5-ABFE-D1FB-BB2D3FC08A2C}"/>
          </ac:spMkLst>
        </pc:spChg>
      </pc:sldChg>
    </pc:docChg>
  </pc:docChgLst>
  <pc:docChgLst>
    <pc:chgData name="Anna E Bentley" userId="BqPwh5awJCaWv6r8KkM5gSYTt5tKuH0Rma1MNaaZDEg=" providerId="None" clId="Web-{4CD76F6E-5622-45D4-8096-EE36469AE5EC}"/>
    <pc:docChg chg="modSld">
      <pc:chgData name="Anna E Bentley" userId="BqPwh5awJCaWv6r8KkM5gSYTt5tKuH0Rma1MNaaZDEg=" providerId="None" clId="Web-{4CD76F6E-5622-45D4-8096-EE36469AE5EC}" dt="2025-07-07T19:22:44.782" v="43"/>
      <pc:docMkLst>
        <pc:docMk/>
      </pc:docMkLst>
      <pc:sldChg chg="modNotes">
        <pc:chgData name="Anna E Bentley" userId="BqPwh5awJCaWv6r8KkM5gSYTt5tKuH0Rma1MNaaZDEg=" providerId="None" clId="Web-{4CD76F6E-5622-45D4-8096-EE36469AE5EC}" dt="2025-07-07T19:20:15.782" v="0"/>
        <pc:sldMkLst>
          <pc:docMk/>
          <pc:sldMk cId="0" sldId="256"/>
        </pc:sldMkLst>
      </pc:sldChg>
      <pc:sldChg chg="modNotes">
        <pc:chgData name="Anna E Bentley" userId="BqPwh5awJCaWv6r8KkM5gSYTt5tKuH0Rma1MNaaZDEg=" providerId="None" clId="Web-{4CD76F6E-5622-45D4-8096-EE36469AE5EC}" dt="2025-07-07T19:21:16.625" v="17"/>
        <pc:sldMkLst>
          <pc:docMk/>
          <pc:sldMk cId="0" sldId="260"/>
        </pc:sldMkLst>
      </pc:sldChg>
      <pc:sldChg chg="modNotes">
        <pc:chgData name="Anna E Bentley" userId="BqPwh5awJCaWv6r8KkM5gSYTt5tKuH0Rma1MNaaZDEg=" providerId="None" clId="Web-{4CD76F6E-5622-45D4-8096-EE36469AE5EC}" dt="2025-07-07T19:22:44.782" v="43"/>
        <pc:sldMkLst>
          <pc:docMk/>
          <pc:sldMk cId="1508709053" sldId="283"/>
        </pc:sldMkLst>
      </pc:sldChg>
    </pc:docChg>
  </pc:docChgLst>
  <pc:docChgLst>
    <pc:chgData name="Anna E Bentley" userId="BqPwh5awJCaWv6r8KkM5gSYTt5tKuH0Rma1MNaaZDEg=" providerId="None" clId="Web-{19B91A56-7D2D-4D60-B6DA-EF21F1202965}"/>
    <pc:docChg chg="modSld">
      <pc:chgData name="Anna E Bentley" userId="BqPwh5awJCaWv6r8KkM5gSYTt5tKuH0Rma1MNaaZDEg=" providerId="None" clId="Web-{19B91A56-7D2D-4D60-B6DA-EF21F1202965}" dt="2025-07-15T17:40:00.705" v="0"/>
      <pc:docMkLst>
        <pc:docMk/>
      </pc:docMkLst>
      <pc:sldChg chg="modNotes">
        <pc:chgData name="Anna E Bentley" userId="BqPwh5awJCaWv6r8KkM5gSYTt5tKuH0Rma1MNaaZDEg=" providerId="None" clId="Web-{19B91A56-7D2D-4D60-B6DA-EF21F1202965}" dt="2025-07-15T17:40:00.705" v="0"/>
        <pc:sldMkLst>
          <pc:docMk/>
          <pc:sldMk cId="2234736060" sldId="278"/>
        </pc:sldMkLst>
      </pc:sldChg>
    </pc:docChg>
  </pc:docChgLst>
  <pc:docChgLst>
    <pc:chgData name="Anna E Bentley" userId="BqPwh5awJCaWv6r8KkM5gSYTt5tKuH0Rma1MNaaZDEg=" providerId="None" clId="Web-{35AD1C14-E9CE-42B3-8576-D59B678DEB2D}"/>
    <pc:docChg chg="addSld delSld modSld">
      <pc:chgData name="Anna E Bentley" userId="BqPwh5awJCaWv6r8KkM5gSYTt5tKuH0Rma1MNaaZDEg=" providerId="None" clId="Web-{35AD1C14-E9CE-42B3-8576-D59B678DEB2D}" dt="2025-06-24T22:18:47.971" v="174" actId="20577"/>
      <pc:docMkLst>
        <pc:docMk/>
      </pc:docMkLst>
      <pc:sldChg chg="modSp">
        <pc:chgData name="Anna E Bentley" userId="BqPwh5awJCaWv6r8KkM5gSYTt5tKuH0Rma1MNaaZDEg=" providerId="None" clId="Web-{35AD1C14-E9CE-42B3-8576-D59B678DEB2D}" dt="2025-06-24T22:18:38.330" v="173"/>
        <pc:sldMkLst>
          <pc:docMk/>
          <pc:sldMk cId="448103657" sldId="279"/>
        </pc:sldMkLst>
      </pc:sldChg>
      <pc:sldChg chg="addSp delSp modSp">
        <pc:chgData name="Anna E Bentley" userId="BqPwh5awJCaWv6r8KkM5gSYTt5tKuH0Rma1MNaaZDEg=" providerId="None" clId="Web-{35AD1C14-E9CE-42B3-8576-D59B678DEB2D}" dt="2025-06-24T22:17:24.327" v="171" actId="20577"/>
        <pc:sldMkLst>
          <pc:docMk/>
          <pc:sldMk cId="3792507900" sldId="280"/>
        </pc:sldMkLst>
      </pc:sldChg>
      <pc:sldChg chg="modSp add del replId">
        <pc:chgData name="Anna E Bentley" userId="BqPwh5awJCaWv6r8KkM5gSYTt5tKuH0Rma1MNaaZDEg=" providerId="None" clId="Web-{35AD1C14-E9CE-42B3-8576-D59B678DEB2D}" dt="2025-06-24T22:17:04.155" v="168"/>
        <pc:sldMkLst>
          <pc:docMk/>
          <pc:sldMk cId="2731153113" sldId="284"/>
        </pc:sldMkLst>
      </pc:sldChg>
      <pc:sldChg chg="modSp add replId">
        <pc:chgData name="Anna E Bentley" userId="BqPwh5awJCaWv6r8KkM5gSYTt5tKuH0Rma1MNaaZDEg=" providerId="None" clId="Web-{35AD1C14-E9CE-42B3-8576-D59B678DEB2D}" dt="2025-06-24T22:18:47.971" v="174" actId="20577"/>
        <pc:sldMkLst>
          <pc:docMk/>
          <pc:sldMk cId="2489893072" sldId="285"/>
        </pc:sldMkLst>
      </pc:sldChg>
    </pc:docChg>
  </pc:docChgLst>
  <pc:docChgLst>
    <pc:chgData name="Michal Kawka" userId="MpN+ufFgq4ZzwsSLw4VrR3mKaTCRElPfR2vP6/UZG4U=" providerId="None" clId="Web-{56B7A93A-F5AB-4DFD-9DF2-28DD1AD27E57}"/>
    <pc:docChg chg="modSld">
      <pc:chgData name="Michal Kawka" userId="MpN+ufFgq4ZzwsSLw4VrR3mKaTCRElPfR2vP6/UZG4U=" providerId="None" clId="Web-{56B7A93A-F5AB-4DFD-9DF2-28DD1AD27E57}" dt="2025-08-07T15:59:43.349" v="0" actId="20577"/>
      <pc:docMkLst>
        <pc:docMk/>
      </pc:docMkLst>
      <pc:sldChg chg="modSp">
        <pc:chgData name="Michal Kawka" userId="MpN+ufFgq4ZzwsSLw4VrR3mKaTCRElPfR2vP6/UZG4U=" providerId="None" clId="Web-{56B7A93A-F5AB-4DFD-9DF2-28DD1AD27E57}" dt="2025-08-07T15:59:43.349" v="0" actId="20577"/>
        <pc:sldMkLst>
          <pc:docMk/>
          <pc:sldMk cId="1549503274" sldId="286"/>
        </pc:sldMkLst>
        <pc:spChg chg="mod">
          <ac:chgData name="Michal Kawka" userId="MpN+ufFgq4ZzwsSLw4VrR3mKaTCRElPfR2vP6/UZG4U=" providerId="None" clId="Web-{56B7A93A-F5AB-4DFD-9DF2-28DD1AD27E57}" dt="2025-08-07T15:59:43.349" v="0" actId="20577"/>
          <ac:spMkLst>
            <pc:docMk/>
            <pc:sldMk cId="1549503274" sldId="286"/>
            <ac:spMk id="6" creationId="{9E50BE9B-A9DE-0BA1-3914-EE2882AE5B39}"/>
          </ac:spMkLst>
        </pc:spChg>
      </pc:sldChg>
    </pc:docChg>
  </pc:docChgLst>
  <pc:docChgLst>
    <pc:chgData name="Anna E Bentley" userId="BqPwh5awJCaWv6r8KkM5gSYTt5tKuH0Rma1MNaaZDEg=" providerId="None" clId="Web-{78B58F6F-A300-4D0A-A8C5-DB326C9F3527}"/>
    <pc:docChg chg="modSld">
      <pc:chgData name="Anna E Bentley" userId="BqPwh5awJCaWv6r8KkM5gSYTt5tKuH0Rma1MNaaZDEg=" providerId="None" clId="Web-{78B58F6F-A300-4D0A-A8C5-DB326C9F3527}" dt="2025-07-10T22:37:07.451" v="11" actId="20577"/>
      <pc:docMkLst>
        <pc:docMk/>
      </pc:docMkLst>
      <pc:sldChg chg="modSp">
        <pc:chgData name="Anna E Bentley" userId="BqPwh5awJCaWv6r8KkM5gSYTt5tKuH0Rma1MNaaZDEg=" providerId="None" clId="Web-{78B58F6F-A300-4D0A-A8C5-DB326C9F3527}" dt="2025-07-10T22:37:07.451" v="11" actId="20577"/>
        <pc:sldMkLst>
          <pc:docMk/>
          <pc:sldMk cId="0" sldId="260"/>
        </pc:sldMkLst>
        <pc:spChg chg="mod">
          <ac:chgData name="Anna E Bentley" userId="BqPwh5awJCaWv6r8KkM5gSYTt5tKuH0Rma1MNaaZDEg=" providerId="None" clId="Web-{78B58F6F-A300-4D0A-A8C5-DB326C9F3527}" dt="2025-07-10T22:37:07.451" v="11" actId="20577"/>
          <ac:spMkLst>
            <pc:docMk/>
            <pc:sldMk cId="0" sldId="260"/>
            <ac:spMk id="15" creationId="{46178843-7645-4F32-0E5A-44C20DBEEC5B}"/>
          </ac:spMkLst>
        </pc:spChg>
        <pc:picChg chg="mod">
          <ac:chgData name="Anna E Bentley" userId="BqPwh5awJCaWv6r8KkM5gSYTt5tKuH0Rma1MNaaZDEg=" providerId="None" clId="Web-{78B58F6F-A300-4D0A-A8C5-DB326C9F3527}" dt="2025-07-10T22:36:27.511" v="0"/>
          <ac:picMkLst>
            <pc:docMk/>
            <pc:sldMk cId="0" sldId="260"/>
            <ac:picMk id="18" creationId="{1A0594F8-B575-90E3-EC16-31E1540C643A}"/>
          </ac:picMkLst>
        </pc:picChg>
      </pc:sldChg>
    </pc:docChg>
  </pc:docChgLst>
  <pc:docChgLst>
    <pc:chgData name="Adam Lenz" userId="7MThRTDXZTFVQueKNzxtITQJxE23x0Whjm1KiKY7hXs=" providerId="None" clId="Web-{2E000B79-F285-4F91-AB7D-855C33983065}"/>
    <pc:docChg chg="sldOrd">
      <pc:chgData name="Adam Lenz" userId="7MThRTDXZTFVQueKNzxtITQJxE23x0Whjm1KiKY7hXs=" providerId="None" clId="Web-{2E000B79-F285-4F91-AB7D-855C33983065}" dt="2025-07-14T19:59:53.810" v="11"/>
      <pc:docMkLst>
        <pc:docMk/>
      </pc:docMkLst>
      <pc:sldChg chg="ord">
        <pc:chgData name="Adam Lenz" userId="7MThRTDXZTFVQueKNzxtITQJxE23x0Whjm1KiKY7hXs=" providerId="None" clId="Web-{2E000B79-F285-4F91-AB7D-855C33983065}" dt="2025-07-14T19:59:53.810" v="9"/>
        <pc:sldMkLst>
          <pc:docMk/>
          <pc:sldMk cId="1047117883" sldId="268"/>
        </pc:sldMkLst>
      </pc:sldChg>
      <pc:sldChg chg="ord">
        <pc:chgData name="Adam Lenz" userId="7MThRTDXZTFVQueKNzxtITQJxE23x0Whjm1KiKY7hXs=" providerId="None" clId="Web-{2E000B79-F285-4F91-AB7D-855C33983065}" dt="2025-07-14T19:59:53.810" v="11"/>
        <pc:sldMkLst>
          <pc:docMk/>
          <pc:sldMk cId="0" sldId="271"/>
        </pc:sldMkLst>
      </pc:sldChg>
      <pc:sldChg chg="ord">
        <pc:chgData name="Adam Lenz" userId="7MThRTDXZTFVQueKNzxtITQJxE23x0Whjm1KiKY7hXs=" providerId="None" clId="Web-{2E000B79-F285-4F91-AB7D-855C33983065}" dt="2025-07-14T19:59:53.810" v="10"/>
        <pc:sldMkLst>
          <pc:docMk/>
          <pc:sldMk cId="2833236956" sldId="274"/>
        </pc:sldMkLst>
      </pc:sldChg>
      <pc:sldChg chg="ord">
        <pc:chgData name="Adam Lenz" userId="7MThRTDXZTFVQueKNzxtITQJxE23x0Whjm1KiKY7hXs=" providerId="None" clId="Web-{2E000B79-F285-4F91-AB7D-855C33983065}" dt="2025-07-14T19:59:53.810" v="8"/>
        <pc:sldMkLst>
          <pc:docMk/>
          <pc:sldMk cId="2883795470" sldId="275"/>
        </pc:sldMkLst>
      </pc:sldChg>
    </pc:docChg>
  </pc:docChgLst>
  <pc:docChgLst>
    <pc:chgData name="Adam Lenz" userId="7MThRTDXZTFVQueKNzxtITQJxE23x0Whjm1KiKY7hXs=" providerId="None" clId="Web-{24EF58FB-6FD5-4335-BEB9-AA622E26BB5B}"/>
    <pc:docChg chg="modSld">
      <pc:chgData name="Adam Lenz" userId="7MThRTDXZTFVQueKNzxtITQJxE23x0Whjm1KiKY7hXs=" providerId="None" clId="Web-{24EF58FB-6FD5-4335-BEB9-AA622E26BB5B}" dt="2025-08-04T22:32:26.024" v="14" actId="20577"/>
      <pc:docMkLst>
        <pc:docMk/>
      </pc:docMkLst>
      <pc:sldChg chg="modSp mod modShow">
        <pc:chgData name="Adam Lenz" userId="7MThRTDXZTFVQueKNzxtITQJxE23x0Whjm1KiKY7hXs=" providerId="None" clId="Web-{24EF58FB-6FD5-4335-BEB9-AA622E26BB5B}" dt="2025-08-04T22:32:26.024" v="14" actId="20577"/>
        <pc:sldMkLst>
          <pc:docMk/>
          <pc:sldMk cId="1549503274" sldId="286"/>
        </pc:sldMkLst>
        <pc:spChg chg="mod">
          <ac:chgData name="Adam Lenz" userId="7MThRTDXZTFVQueKNzxtITQJxE23x0Whjm1KiKY7hXs=" providerId="None" clId="Web-{24EF58FB-6FD5-4335-BEB9-AA622E26BB5B}" dt="2025-08-04T22:32:20.289" v="8" actId="20577"/>
          <ac:spMkLst>
            <pc:docMk/>
            <pc:sldMk cId="1549503274" sldId="286"/>
            <ac:spMk id="6" creationId="{9E50BE9B-A9DE-0BA1-3914-EE2882AE5B39}"/>
          </ac:spMkLst>
        </pc:spChg>
        <pc:spChg chg="mod">
          <ac:chgData name="Adam Lenz" userId="7MThRTDXZTFVQueKNzxtITQJxE23x0Whjm1KiKY7hXs=" providerId="None" clId="Web-{24EF58FB-6FD5-4335-BEB9-AA622E26BB5B}" dt="2025-08-04T22:32:26.024" v="14" actId="20577"/>
          <ac:spMkLst>
            <pc:docMk/>
            <pc:sldMk cId="1549503274" sldId="286"/>
            <ac:spMk id="15" creationId="{777C8D74-99E5-ABFE-D1FB-BB2D3FC08A2C}"/>
          </ac:spMkLst>
        </pc:spChg>
      </pc:sldChg>
    </pc:docChg>
  </pc:docChgLst>
  <pc:docChgLst>
    <pc:chgData name="Sarah Norek" userId="KzUfaBQKqPQockaZibRCyEtw8iN1ZfgZNQfsOx9EEZY=" providerId="None" clId="Web-{8CAC4A6B-04CC-4BAC-8D6E-E84C46D86AEE}"/>
    <pc:docChg chg="modSld">
      <pc:chgData name="Sarah Norek" userId="KzUfaBQKqPQockaZibRCyEtw8iN1ZfgZNQfsOx9EEZY=" providerId="None" clId="Web-{8CAC4A6B-04CC-4BAC-8D6E-E84C46D86AEE}" dt="2025-07-15T17:51:29.923" v="8"/>
      <pc:docMkLst>
        <pc:docMk/>
      </pc:docMkLst>
      <pc:sldChg chg="modNotes">
        <pc:chgData name="Sarah Norek" userId="KzUfaBQKqPQockaZibRCyEtw8iN1ZfgZNQfsOx9EEZY=" providerId="None" clId="Web-{8CAC4A6B-04CC-4BAC-8D6E-E84C46D86AEE}" dt="2025-07-15T17:51:29.923" v="8"/>
        <pc:sldMkLst>
          <pc:docMk/>
          <pc:sldMk cId="2491240272" sldId="270"/>
        </pc:sldMkLst>
      </pc:sldChg>
    </pc:docChg>
  </pc:docChgLst>
  <pc:docChgLst>
    <pc:chgData name="Jennifer R Rouse" userId="PIsyyVbMV0mNpn6VFH2h3zVr8si6Qvf8+7N4LQMiGvs=" providerId="None" clId="Web-{658EAD61-CAFB-43A1-9841-3E48D43A096A}"/>
    <pc:docChg chg="modSld">
      <pc:chgData name="Jennifer R Rouse" userId="PIsyyVbMV0mNpn6VFH2h3zVr8si6Qvf8+7N4LQMiGvs=" providerId="None" clId="Web-{658EAD61-CAFB-43A1-9841-3E48D43A096A}" dt="2025-07-10T23:22:17.670" v="23" actId="1076"/>
      <pc:docMkLst>
        <pc:docMk/>
      </pc:docMkLst>
      <pc:sldChg chg="addSp delSp modSp">
        <pc:chgData name="Jennifer R Rouse" userId="PIsyyVbMV0mNpn6VFH2h3zVr8si6Qvf8+7N4LQMiGvs=" providerId="None" clId="Web-{658EAD61-CAFB-43A1-9841-3E48D43A096A}" dt="2025-07-10T23:22:17.670" v="23" actId="1076"/>
        <pc:sldMkLst>
          <pc:docMk/>
          <pc:sldMk cId="0" sldId="260"/>
        </pc:sldMkLst>
        <pc:spChg chg="mod">
          <ac:chgData name="Jennifer R Rouse" userId="PIsyyVbMV0mNpn6VFH2h3zVr8si6Qvf8+7N4LQMiGvs=" providerId="None" clId="Web-{658EAD61-CAFB-43A1-9841-3E48D43A096A}" dt="2025-07-10T23:21:31.965" v="22" actId="20577"/>
          <ac:spMkLst>
            <pc:docMk/>
            <pc:sldMk cId="0" sldId="260"/>
            <ac:spMk id="6" creationId="{00000000-0000-0000-0000-000000000000}"/>
          </ac:spMkLst>
        </pc:spChg>
        <pc:picChg chg="mod">
          <ac:chgData name="Jennifer R Rouse" userId="PIsyyVbMV0mNpn6VFH2h3zVr8si6Qvf8+7N4LQMiGvs=" providerId="None" clId="Web-{658EAD61-CAFB-43A1-9841-3E48D43A096A}" dt="2025-07-10T23:22:17.670" v="23" actId="1076"/>
          <ac:picMkLst>
            <pc:docMk/>
            <pc:sldMk cId="0" sldId="260"/>
            <ac:picMk id="1026" creationId="{70FD83ED-891A-BD1E-F6E7-B898619D8427}"/>
          </ac:picMkLst>
        </pc:picChg>
      </pc:sldChg>
    </pc:docChg>
  </pc:docChgLst>
  <pc:docChgLst>
    <pc:chgData name="Anna E Bentley" userId="BqPwh5awJCaWv6r8KkM5gSYTt5tKuH0Rma1MNaaZDEg=" providerId="None" clId="Web-{8216381F-DF3D-42A1-886D-9E441D79ED78}"/>
    <pc:docChg chg="modSld">
      <pc:chgData name="Anna E Bentley" userId="BqPwh5awJCaWv6r8KkM5gSYTt5tKuH0Rma1MNaaZDEg=" providerId="None" clId="Web-{8216381F-DF3D-42A1-886D-9E441D79ED78}" dt="2025-06-24T22:45:51.030" v="48" actId="14100"/>
      <pc:docMkLst>
        <pc:docMk/>
      </pc:docMkLst>
      <pc:sldChg chg="addSp delSp modSp">
        <pc:chgData name="Anna E Bentley" userId="BqPwh5awJCaWv6r8KkM5gSYTt5tKuH0Rma1MNaaZDEg=" providerId="None" clId="Web-{8216381F-DF3D-42A1-886D-9E441D79ED78}" dt="2025-06-24T22:45:15.044" v="42" actId="14100"/>
        <pc:sldMkLst>
          <pc:docMk/>
          <pc:sldMk cId="3792507900" sldId="280"/>
        </pc:sldMkLst>
      </pc:sldChg>
      <pc:sldChg chg="modSp">
        <pc:chgData name="Anna E Bentley" userId="BqPwh5awJCaWv6r8KkM5gSYTt5tKuH0Rma1MNaaZDEg=" providerId="None" clId="Web-{8216381F-DF3D-42A1-886D-9E441D79ED78}" dt="2025-06-24T22:45:51.030" v="48" actId="14100"/>
        <pc:sldMkLst>
          <pc:docMk/>
          <pc:sldMk cId="2489893072" sldId="285"/>
        </pc:sldMkLst>
      </pc:sldChg>
    </pc:docChg>
  </pc:docChgLst>
  <pc:docChgLst>
    <pc:chgData name="Anna E Bentley" userId="BqPwh5awJCaWv6r8KkM5gSYTt5tKuH0Rma1MNaaZDEg=" providerId="None" clId="Web-{9BB4DB3F-9016-4FB8-8EF8-979D2EC535A5}"/>
    <pc:docChg chg="modSld">
      <pc:chgData name="Anna E Bentley" userId="BqPwh5awJCaWv6r8KkM5gSYTt5tKuH0Rma1MNaaZDEg=" providerId="None" clId="Web-{9BB4DB3F-9016-4FB8-8EF8-979D2EC535A5}" dt="2025-07-07T22:22:56.621" v="3" actId="20577"/>
      <pc:docMkLst>
        <pc:docMk/>
      </pc:docMkLst>
      <pc:sldChg chg="modSp">
        <pc:chgData name="Anna E Bentley" userId="BqPwh5awJCaWv6r8KkM5gSYTt5tKuH0Rma1MNaaZDEg=" providerId="None" clId="Web-{9BB4DB3F-9016-4FB8-8EF8-979D2EC535A5}" dt="2025-07-07T22:22:56.621" v="3" actId="20577"/>
        <pc:sldMkLst>
          <pc:docMk/>
          <pc:sldMk cId="223473606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42F536-06A8-4175-8572-34E54A6ED82B}" type="datetimeFigureOut">
              <a:rPr lang="en-US" smtClean="0"/>
              <a:t>8/7/2025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DAEF664-F0EB-4D10-8CD6-C3A8CB25EB9D}" type="slidenum">
              <a:rPr lang="en-US" smtClean="0"/>
              <a:t>‹#›</a:t>
            </a:fld>
            <a:endParaRPr lang="en-US"/>
          </a:p>
        </p:txBody>
      </p:sp>
    </p:spTree>
    <p:extLst>
      <p:ext uri="{BB962C8B-B14F-4D97-AF65-F5344CB8AC3E}">
        <p14:creationId xmlns:p14="http://schemas.microsoft.com/office/powerpoint/2010/main" val="415672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t>
            </a:r>
            <a:r>
              <a:rPr lang="en-US" sz="1000" b="1" dirty="0"/>
              <a:t>Note to facilitators</a:t>
            </a:r>
            <a:r>
              <a:rPr lang="en-US" sz="1000" dirty="0"/>
              <a:t>: Be sure you log into </a:t>
            </a:r>
            <a:r>
              <a:rPr lang="en-US" sz="1000" dirty="0" err="1"/>
              <a:t>PollEverywhere</a:t>
            </a:r>
            <a:r>
              <a:rPr lang="en-US" sz="1000" dirty="0"/>
              <a:t> first and activate the activity: https://www.polleverywhere.com (in the </a:t>
            </a:r>
            <a:r>
              <a:rPr lang="en-US" sz="1000" dirty="0" err="1"/>
              <a:t>Launch_Par</a:t>
            </a:r>
            <a:r>
              <a:rPr lang="en-US" sz="1000" dirty="0"/>
              <a:t>/</a:t>
            </a:r>
            <a:r>
              <a:rPr lang="en-US" sz="1000" dirty="0" err="1"/>
              <a:t>Fam_session</a:t>
            </a:r>
            <a:r>
              <a:rPr lang="en-US" sz="1000" dirty="0"/>
              <a:t> folder. Also: you may be repeating this as folks enter the room or resettle. Folks may have stepped away between sessions, or might be up and stretching. Use your judgement to determine how many times you invite folks into this activity. We’ll refer back to it when we reach the slide: Success is complex.]</a:t>
            </a:r>
          </a:p>
          <a:p>
            <a:endParaRPr lang="en-US" sz="1000" dirty="0"/>
          </a:p>
          <a:p>
            <a:r>
              <a:rPr lang="en-US" sz="1000" dirty="0"/>
              <a:t>---</a:t>
            </a:r>
          </a:p>
          <a:p>
            <a:pPr marL="232943" indent="-232943">
              <a:buFont typeface="+mj-lt"/>
              <a:buAutoNum type="arabicPeriod"/>
            </a:pPr>
            <a:endParaRPr lang="en-US" sz="1000" dirty="0"/>
          </a:p>
          <a:p>
            <a:pPr marL="232943" indent="-232943">
              <a:buFont typeface="+mj-lt"/>
              <a:buAutoNum type="arabicPeriod"/>
            </a:pPr>
            <a:r>
              <a:rPr lang="en-US" sz="1000" dirty="0"/>
              <a:t>Welcome! Thanks for being here with us this afternoon! We’re looking forward to our time together!</a:t>
            </a:r>
          </a:p>
          <a:p>
            <a:pPr marL="232943" indent="-232943">
              <a:buFont typeface="+mj-lt"/>
              <a:buAutoNum type="arabicPeriod"/>
            </a:pPr>
            <a:endParaRPr lang="en-US" sz="1000" dirty="0"/>
          </a:p>
          <a:p>
            <a:pPr marL="232943" indent="-232943">
              <a:buFont typeface="+mj-lt"/>
              <a:buAutoNum type="arabicPeriod"/>
            </a:pPr>
            <a:r>
              <a:rPr lang="en-US" sz="1000" dirty="0"/>
              <a:t>As folks settle in and return to seats, please take a moment to add to our word cloud – we’re going to use what you share a little later in our conversation.</a:t>
            </a:r>
          </a:p>
          <a:p>
            <a:pPr marL="232943" indent="-232943">
              <a:buFont typeface="+mj-lt"/>
              <a:buAutoNum type="arabicPeriod"/>
            </a:pPr>
            <a:endParaRPr lang="en-US" sz="1000" dirty="0"/>
          </a:p>
          <a:p>
            <a:pPr marL="232943" indent="-232943" defTabSz="931774">
              <a:buFont typeface="+mj-lt"/>
              <a:buAutoNum type="arabicPeriod"/>
              <a:defRPr/>
            </a:pPr>
            <a:r>
              <a:rPr lang="en-US" sz="1000" dirty="0"/>
              <a:t>You can scan the QR code with your phone’s camera; you’ll have an option to skip registering “for credit” – go ahead and skip it!</a:t>
            </a:r>
          </a:p>
          <a:p>
            <a:pPr marL="232943" indent="-232943">
              <a:buFont typeface="+mj-lt"/>
              <a:buAutoNum type="arabicPeriod"/>
            </a:pPr>
            <a:endParaRPr lang="en-US" sz="1000" dirty="0"/>
          </a:p>
          <a:p>
            <a:pPr marL="232943" indent="-232943">
              <a:buFont typeface="+mj-lt"/>
              <a:buAutoNum type="arabicPeriod"/>
            </a:pPr>
            <a:r>
              <a:rPr lang="en-US" sz="1000" dirty="0"/>
              <a:t>Once you’re in, you’ll arrive to an activity that asks you to share, in one word, what academic and career success mean to you and your student. If you need two words you can add a dash between them.</a:t>
            </a:r>
          </a:p>
          <a:p>
            <a:pPr marL="232943" indent="-232943">
              <a:buFont typeface="+mj-lt"/>
              <a:buAutoNum type="arabicPeriod"/>
            </a:pPr>
            <a:endParaRPr lang="en-US" sz="1000" dirty="0"/>
          </a:p>
        </p:txBody>
      </p:sp>
      <p:sp>
        <p:nvSpPr>
          <p:cNvPr id="4" name="Slide Number Placeholder 3"/>
          <p:cNvSpPr>
            <a:spLocks noGrp="1"/>
          </p:cNvSpPr>
          <p:nvPr>
            <p:ph type="sldNum" sz="quarter" idx="5"/>
          </p:nvPr>
        </p:nvSpPr>
        <p:spPr/>
        <p:txBody>
          <a:bodyPr/>
          <a:lstStyle/>
          <a:p>
            <a:fld id="{9DAEF664-F0EB-4D10-8CD6-C3A8CB25EB9D}" type="slidenum">
              <a:rPr lang="en-US" smtClean="0"/>
              <a:t>1</a:t>
            </a:fld>
            <a:endParaRPr lang="en-US"/>
          </a:p>
        </p:txBody>
      </p:sp>
    </p:spTree>
    <p:extLst>
      <p:ext uri="{BB962C8B-B14F-4D97-AF65-F5344CB8AC3E}">
        <p14:creationId xmlns:p14="http://schemas.microsoft.com/office/powerpoint/2010/main" val="278223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we mentioned when we began talking about academic support at OSU – the Academic Success Center can help students locate resources and support on campus. </a:t>
            </a:r>
            <a:r>
              <a:rPr lang="en-US" dirty="0"/>
              <a:t>OSU is a large university with a lot of resources, and we at the Academic Success Center want to make it easy for students to get connected to the support they need. </a:t>
            </a:r>
            <a:r>
              <a:rPr lang="en-US"/>
              <a:t>This means folks can drop-in to our space in Waldo Hall </a:t>
            </a:r>
            <a:r>
              <a:rPr lang="en-US" dirty="0"/>
              <a:t>room </a:t>
            </a:r>
            <a:r>
              <a:rPr lang="en-US"/>
              <a:t>125 </a:t>
            </a:r>
            <a:r>
              <a:rPr lang="en-US" dirty="0"/>
              <a:t>to get tailored referrals to resources. But </a:t>
            </a:r>
            <a:r>
              <a:rPr lang="en-US"/>
              <a:t>we also know folks might need to find support outside of </a:t>
            </a:r>
            <a:r>
              <a:rPr lang="en-US" dirty="0"/>
              <a:t>our </a:t>
            </a:r>
            <a:r>
              <a:rPr lang="en-US"/>
              <a:t>business hours, too</a:t>
            </a:r>
            <a:r>
              <a:rPr lang="en-US" dirty="0"/>
              <a:t>. Learning</a:t>
            </a:r>
            <a:r>
              <a:rPr lang="en-US"/>
              <a:t> and challenge </a:t>
            </a:r>
            <a:r>
              <a:rPr lang="en-US" dirty="0"/>
              <a:t>doesn't just happen from 9am </a:t>
            </a:r>
            <a:r>
              <a:rPr lang="en-US"/>
              <a:t>to </a:t>
            </a:r>
            <a:r>
              <a:rPr lang="en-US" dirty="0"/>
              <a:t>5pm</a:t>
            </a:r>
            <a:r>
              <a:rPr lang="en-US"/>
              <a:t>! </a:t>
            </a:r>
            <a:endParaRPr lang="en-US">
              <a:solidFill>
                <a:srgbClr val="444444"/>
              </a:solidFill>
            </a:endParaRPr>
          </a:p>
          <a:p>
            <a:endParaRPr lang="en-US">
              <a:solidFill>
                <a:srgbClr val="444444"/>
              </a:solidFill>
            </a:endParaRPr>
          </a:p>
          <a:p>
            <a:r>
              <a:rPr lang="en-US"/>
              <a:t>To help students in these moments, </a:t>
            </a:r>
            <a:r>
              <a:rPr lang="en-US" dirty="0"/>
              <a:t>or </a:t>
            </a:r>
            <a:r>
              <a:rPr lang="en-US"/>
              <a:t>for folks who want to explore </a:t>
            </a:r>
            <a:r>
              <a:rPr lang="en-US" dirty="0"/>
              <a:t>online </a:t>
            </a:r>
            <a:r>
              <a:rPr lang="en-US"/>
              <a:t>on their own first, the ASC hosts an </a:t>
            </a:r>
            <a:r>
              <a:rPr lang="en-US" i="1" dirty="0"/>
              <a:t>Academic Support at OSU</a:t>
            </a:r>
            <a:r>
              <a:rPr lang="en-US"/>
              <a:t> </a:t>
            </a:r>
            <a:r>
              <a:rPr lang="en-US" dirty="0"/>
              <a:t>webpage</a:t>
            </a:r>
            <a:r>
              <a:rPr lang="en-US"/>
              <a:t>, which connects students to </a:t>
            </a:r>
            <a:r>
              <a:rPr lang="en-US" dirty="0"/>
              <a:t>tutoring </a:t>
            </a:r>
            <a:r>
              <a:rPr lang="en-US"/>
              <a:t>and college-based resources, as well as information </a:t>
            </a:r>
            <a:r>
              <a:rPr lang="en-US" dirty="0"/>
              <a:t>about </a:t>
            </a:r>
            <a:r>
              <a:rPr lang="en-US"/>
              <a:t>what </a:t>
            </a:r>
            <a:r>
              <a:rPr lang="en-US" dirty="0"/>
              <a:t>options </a:t>
            </a:r>
            <a:r>
              <a:rPr lang="en-US"/>
              <a:t>are available</a:t>
            </a:r>
            <a:r>
              <a:rPr lang="en-US" dirty="0"/>
              <a:t> for students who are struggling and how students can build their skillset for studying and learning</a:t>
            </a:r>
            <a:r>
              <a:rPr lang="en-US"/>
              <a:t>. </a:t>
            </a:r>
            <a:endParaRPr lang="en-US">
              <a:solidFill>
                <a:srgbClr val="444444"/>
              </a:solidFill>
            </a:endParaRPr>
          </a:p>
        </p:txBody>
      </p:sp>
      <p:sp>
        <p:nvSpPr>
          <p:cNvPr id="4" name="Slide Number Placeholder 3"/>
          <p:cNvSpPr>
            <a:spLocks noGrp="1"/>
          </p:cNvSpPr>
          <p:nvPr>
            <p:ph type="sldNum" sz="quarter" idx="5"/>
          </p:nvPr>
        </p:nvSpPr>
        <p:spPr/>
        <p:txBody>
          <a:bodyPr/>
          <a:lstStyle/>
          <a:p>
            <a:fld id="{9DAEF664-F0EB-4D10-8CD6-C3A8CB25EB9D}" type="slidenum">
              <a:rPr lang="en-US" smtClean="0"/>
              <a:t>10</a:t>
            </a:fld>
            <a:endParaRPr lang="en-US"/>
          </a:p>
        </p:txBody>
      </p:sp>
    </p:spTree>
    <p:extLst>
      <p:ext uri="{BB962C8B-B14F-4D97-AF65-F5344CB8AC3E}">
        <p14:creationId xmlns:p14="http://schemas.microsoft.com/office/powerpoint/2010/main" val="205677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online resource for students is the Learning Corner, which is our collection of articles, handouts, and interactive tools based in the science of learning. All of our Learning Corner content fits within broader themes of planning time, studying, reading &amp; writing, procrastination &amp; motivation, test-taking, and balance &amp; stress – so those really foundational, core transferable competencies that students need to be successful both in an academic and career setting. A lot of our Learning Corner handouts and tools are physically located in the Academic Success Center, the Valley Library, and other places around campus, and of course fillable PDFs are available online as well for students' convenience.  </a:t>
            </a:r>
          </a:p>
          <a:p>
            <a:endParaRPr lang="en-US" dirty="0"/>
          </a:p>
          <a:p>
            <a:r>
              <a:rPr lang="en-US" dirty="0"/>
              <a:t>At the Academic Success Center, it’s really common for us to work with students to help them identify and try different planning tools and strategies. ASC Strategists will chat with students about how they plan their day, their week, and their term, offering resources for students to select from and try. We have lots of different strategies and tools to share because we know that everyone is different. What works for one person might not work for another, so there's no "one size fits all" approach. Planning is an extremely important skill for students to practice and develop over their time at OSU, and they'll be taking their planning skills with them to their future jobs, internships, and research. Trying different approaches and techniques – for their coursework, to juggle school and job and extracurriculars, to create a balanced schedule that holds time for wellbeing practices and activities – gives folks experiences they can talk about later, during interviews. And again, the Learning Corner isn’t just about planning – it’s got so much information on effective learning strategies, how memory works, how to navigate stress, and more. All of these are skills and strategies that can be applied to their future career, too.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DAEF664-F0EB-4D10-8CD6-C3A8CB25EB9D}" type="slidenum">
              <a:rPr lang="en-US" smtClean="0"/>
              <a:t>11</a:t>
            </a:fld>
            <a:endParaRPr lang="en-US"/>
          </a:p>
        </p:txBody>
      </p:sp>
    </p:spTree>
    <p:extLst>
      <p:ext uri="{BB962C8B-B14F-4D97-AF65-F5344CB8AC3E}">
        <p14:creationId xmlns:p14="http://schemas.microsoft.com/office/powerpoint/2010/main" val="51511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OSU CDC’s Mission: </a:t>
            </a:r>
            <a:br>
              <a:rPr lang="en-US"/>
            </a:br>
            <a:r>
              <a:rPr lang="en-US" b="0" i="0">
                <a:solidFill>
                  <a:srgbClr val="423E3C"/>
                </a:solidFill>
                <a:effectLst/>
                <a:latin typeface="Open Sans" panose="020B0606030504020204" pitchFamily="34" charset="0"/>
              </a:rPr>
              <a:t>Transforming Oregon State into a leading career-centered university.</a:t>
            </a:r>
            <a:br>
              <a:rPr lang="en-US" b="0" i="0">
                <a:solidFill>
                  <a:srgbClr val="423E3C"/>
                </a:solidFill>
                <a:effectLst/>
                <a:latin typeface="Open Sans" panose="020B0606030504020204" pitchFamily="34" charset="0"/>
              </a:rPr>
            </a:br>
            <a:br>
              <a:rPr lang="en-US" b="0" i="0">
                <a:solidFill>
                  <a:srgbClr val="423E3C"/>
                </a:solidFill>
                <a:effectLst/>
                <a:latin typeface="Open Sans" panose="020B0606030504020204" pitchFamily="34" charset="0"/>
              </a:rPr>
            </a:br>
            <a:r>
              <a:rPr lang="en-US" sz="1400" b="1">
                <a:solidFill>
                  <a:srgbClr val="423E3C"/>
                </a:solidFill>
                <a:latin typeface="Open Sans" panose="020B0606030504020204" pitchFamily="34" charset="0"/>
              </a:rPr>
              <a:t>Vision:</a:t>
            </a:r>
            <a:br>
              <a:rPr lang="en-US" b="0" i="0">
                <a:solidFill>
                  <a:srgbClr val="423E3C"/>
                </a:solidFill>
                <a:effectLst/>
                <a:latin typeface="Open Sans" panose="020B0606030504020204" pitchFamily="34" charset="0"/>
              </a:rPr>
            </a:br>
            <a:r>
              <a:rPr lang="en-US" b="0" i="0">
                <a:solidFill>
                  <a:srgbClr val="423E3C"/>
                </a:solidFill>
                <a:effectLst/>
                <a:latin typeface="Open Sans" panose="020B0606030504020204" pitchFamily="34" charset="0"/>
              </a:rPr>
              <a:t>Through their Oregon State experience, every student develops career skills and connections to help them explore and achieve their goals.</a:t>
            </a:r>
          </a:p>
          <a:p>
            <a:pPr>
              <a:defRPr/>
            </a:pPr>
            <a:endParaRPr lang="en-US">
              <a:solidFill>
                <a:srgbClr val="423E3C"/>
              </a:solidFill>
              <a:latin typeface="Open Sans" panose="020B0606030504020204" pitchFamily="34" charset="0"/>
              <a:ea typeface="Open Sans"/>
              <a:cs typeface="Open Sans"/>
            </a:endParaRPr>
          </a:p>
          <a:p>
            <a:pPr>
              <a:defRPr/>
            </a:pPr>
            <a:r>
              <a:rPr lang="en-US" b="1">
                <a:solidFill>
                  <a:srgbClr val="423E3C"/>
                </a:solidFill>
                <a:latin typeface="Open Sans"/>
                <a:ea typeface="Open Sans"/>
                <a:cs typeface="Open Sans"/>
              </a:rPr>
              <a:t>Draft script</a:t>
            </a:r>
            <a:r>
              <a:rPr lang="en-US">
                <a:solidFill>
                  <a:srgbClr val="423E3C"/>
                </a:solidFill>
                <a:latin typeface="Open Sans"/>
                <a:ea typeface="Open Sans"/>
                <a:cs typeface="Open Sans"/>
              </a:rPr>
              <a:t> – a starting point for the presenters. We encourage presenters to adapt it as they see fit.:</a:t>
            </a:r>
            <a:endParaRPr lang="en-US">
              <a:latin typeface="Open Sans"/>
              <a:ea typeface="Open Sans"/>
              <a:cs typeface="Open Sans"/>
            </a:endParaRPr>
          </a:p>
          <a:p>
            <a:pPr>
              <a:defRPr/>
            </a:pPr>
            <a:br>
              <a:rPr lang="en-US">
                <a:cs typeface="+mn-lt"/>
              </a:rPr>
            </a:br>
            <a:r>
              <a:rPr lang="en-US" i="1"/>
              <a:t>At Oregon State University, we are committed to supporting successful career outcomes for every student who studies and learns with us. That commitment is not just aspirational, but as you will see in the following slides, it’s integrated across all aspects of the university.</a:t>
            </a:r>
          </a:p>
          <a:p>
            <a:pPr>
              <a:defRPr/>
            </a:pPr>
            <a:r>
              <a:rPr lang="en-US" i="1"/>
              <a:t>Our newly developed mission clearly states that every student at OSU develops career skills and professional connections necessary to explore and achieve their career goals. Among many other areas of distinction, we are a leading career-centered university.</a:t>
            </a:r>
          </a:p>
          <a:p>
            <a:pPr>
              <a:defRPr/>
            </a:pPr>
            <a:endParaRPr lang="en-US"/>
          </a:p>
          <a:p>
            <a:pPr>
              <a:defRPr/>
            </a:pPr>
            <a:r>
              <a:rPr lang="en-US" b="1"/>
              <a:t>Career Support</a:t>
            </a:r>
            <a:br>
              <a:rPr lang="en-US" b="1">
                <a:cs typeface="+mn-lt"/>
              </a:rPr>
            </a:br>
            <a:r>
              <a:rPr lang="en-US" i="1"/>
              <a:t>Now, what does that look like in practice?</a:t>
            </a:r>
          </a:p>
          <a:p>
            <a:pPr>
              <a:defRPr/>
            </a:pPr>
            <a:r>
              <a:rPr lang="en-US" i="1"/>
              <a:t>For many students, it means preparing for and securing employment in their chosen field after graduation.</a:t>
            </a:r>
            <a:br>
              <a:rPr lang="en-US" i="1">
                <a:cs typeface="+mn-lt"/>
              </a:rPr>
            </a:br>
            <a:r>
              <a:rPr lang="en-US" i="1"/>
              <a:t>For others, it may involve pursuing graduate or professional studies.</a:t>
            </a:r>
            <a:br>
              <a:rPr lang="en-US" i="1">
                <a:cs typeface="+mn-lt"/>
              </a:rPr>
            </a:br>
            <a:r>
              <a:rPr lang="en-US" i="1"/>
              <a:t>Some choose to serve in the public, nonprofit, or private sectors, and for students, this means launching their own ventures and startups.</a:t>
            </a:r>
          </a:p>
          <a:p>
            <a:pPr>
              <a:defRPr/>
            </a:pPr>
            <a:r>
              <a:rPr lang="en-US" i="1"/>
              <a:t>In fact, when we look at our alumni, we see Beavers contributing across the globe in every sector of the economy and in almost all types of organization.</a:t>
            </a:r>
          </a:p>
          <a:p>
            <a:pPr>
              <a:defRPr/>
            </a:pPr>
            <a:endParaRPr lang="en-US"/>
          </a:p>
          <a:p>
            <a:pPr>
              <a:defRPr/>
            </a:pPr>
            <a:r>
              <a:rPr lang="en-US" b="1"/>
              <a:t>Career Support – Four Pillars</a:t>
            </a:r>
            <a:br>
              <a:rPr lang="en-US" b="1">
                <a:cs typeface="+mn-lt"/>
              </a:rPr>
            </a:br>
            <a:r>
              <a:rPr lang="en-US" i="1"/>
              <a:t>On the next slide, I’ll walk you through the four key pillars that guide our work in supporting every student’s career development, but first, I let me highlight one important value we hold as a university.</a:t>
            </a:r>
          </a:p>
          <a:p>
            <a:pPr>
              <a:defRPr/>
            </a:pPr>
            <a:r>
              <a:rPr lang="en-US"/>
              <a:t> </a:t>
            </a:r>
          </a:p>
          <a:p>
            <a:pPr>
              <a:defRPr/>
            </a:pPr>
            <a:r>
              <a:rPr lang="en-US" b="1"/>
              <a:t>Technical + Transferable Skills</a:t>
            </a:r>
            <a:br>
              <a:rPr lang="en-US" b="1">
                <a:cs typeface="+mn-lt"/>
              </a:rPr>
            </a:br>
            <a:r>
              <a:rPr lang="en-US" i="1"/>
              <a:t>We are committed to preparing students not just with technical, domain-specific knowledge, whether that’s in accounting, engineering, public health, or social sciences, </a:t>
            </a:r>
            <a:r>
              <a:rPr lang="en-US" i="1" err="1"/>
              <a:t>etc</a:t>
            </a:r>
            <a:r>
              <a:rPr lang="en-US" i="1"/>
              <a:t>, but also with transferable skills that are universally valued in the world of work.</a:t>
            </a:r>
          </a:p>
          <a:p>
            <a:pPr>
              <a:defRPr/>
            </a:pPr>
            <a:r>
              <a:rPr lang="en-US" i="1"/>
              <a:t>We call these </a:t>
            </a:r>
            <a:r>
              <a:rPr lang="en-US" b="1" i="1"/>
              <a:t>transferable competencies, </a:t>
            </a:r>
            <a:r>
              <a:rPr lang="en-US" i="1"/>
              <a:t> skills like communication, teamwork, problem-solving, and leadership — that apply across industries and distinguish our graduates in a competitive labor market.</a:t>
            </a:r>
          </a:p>
          <a:p>
            <a:pPr>
              <a:defRPr/>
            </a:pPr>
            <a:endParaRPr lang="en-US"/>
          </a:p>
          <a:p>
            <a:pPr>
              <a:defRPr/>
            </a:pPr>
            <a:r>
              <a:rPr lang="en-US" b="1"/>
              <a:t>Industry-Informed Programming</a:t>
            </a:r>
            <a:br>
              <a:rPr lang="en-US" b="1">
                <a:cs typeface="+mn-lt"/>
              </a:rPr>
            </a:br>
            <a:r>
              <a:rPr lang="en-US" i="1"/>
              <a:t>To that end, the Career Development Center, along with partners across the university, stays closely connected with employers and industry leaders.</a:t>
            </a:r>
          </a:p>
          <a:p>
            <a:pPr>
              <a:defRPr/>
            </a:pPr>
            <a:r>
              <a:rPr lang="en-US" i="1"/>
              <a:t>We regularly seek input on evolving workforce needs, the skills and qualities employers are actively looking for, and we use that insight to design our programming, our events, and services.  </a:t>
            </a:r>
          </a:p>
          <a:p>
            <a:pPr>
              <a:defRPr/>
            </a:pPr>
            <a:endParaRPr lang="en-US"/>
          </a:p>
          <a:p>
            <a:pPr>
              <a:defRPr/>
            </a:pPr>
            <a:r>
              <a:rPr lang="en-US" b="1"/>
              <a:t>Optional example:</a:t>
            </a:r>
            <a:endParaRPr lang="en-US"/>
          </a:p>
          <a:p>
            <a:pPr>
              <a:defRPr/>
            </a:pPr>
            <a:r>
              <a:rPr lang="en-US" i="1"/>
              <a:t>For example, our office was one of the first career centers to offer career guidance and programming on the use of AI to help students prepare for the evolving expectations from employers on how to interact with that technology in the workplace.</a:t>
            </a:r>
          </a:p>
          <a:p>
            <a:pPr>
              <a:defRPr/>
            </a:pPr>
            <a:endParaRPr lang="en-US"/>
          </a:p>
          <a:p>
            <a:pPr>
              <a:defRPr/>
            </a:pPr>
            <a:r>
              <a:rPr lang="en-US" b="1"/>
              <a:t>National best practices</a:t>
            </a:r>
            <a:endParaRPr lang="en-US"/>
          </a:p>
          <a:p>
            <a:pPr>
              <a:defRPr/>
            </a:pPr>
            <a:r>
              <a:rPr lang="en-US" i="1"/>
              <a:t>Our work is grounded in national best practices and aligned with real-time labor market data. We are continuously evolving to make sure that OSU graduates leave with a highly valued degree and also with the confidence, preparation, and support to succeed in whatever path they choose.</a:t>
            </a:r>
          </a:p>
          <a:p>
            <a:pPr>
              <a:defRPr/>
            </a:pPr>
            <a:r>
              <a:rPr lang="en-US" i="1"/>
              <a:t> </a:t>
            </a:r>
          </a:p>
          <a:p>
            <a:pPr>
              <a:defRPr/>
            </a:pPr>
            <a:endParaRPr lang="en-US">
              <a:latin typeface="Open Sans" panose="020B0606030504020204" pitchFamily="34" charset="0"/>
              <a:ea typeface="Open Sans"/>
              <a:cs typeface="Open Sans"/>
            </a:endParaRPr>
          </a:p>
        </p:txBody>
      </p:sp>
      <p:sp>
        <p:nvSpPr>
          <p:cNvPr id="4" name="Slide Number Placeholder 3"/>
          <p:cNvSpPr>
            <a:spLocks noGrp="1"/>
          </p:cNvSpPr>
          <p:nvPr>
            <p:ph type="sldNum" sz="quarter" idx="5"/>
          </p:nvPr>
        </p:nvSpPr>
        <p:spPr/>
        <p:txBody>
          <a:bodyPr/>
          <a:lstStyle/>
          <a:p>
            <a:fld id="{9DAEF664-F0EB-4D10-8CD6-C3A8CB25EB9D}" type="slidenum">
              <a:rPr lang="en-US" smtClean="0"/>
              <a:t>12</a:t>
            </a:fld>
            <a:endParaRPr lang="en-US"/>
          </a:p>
        </p:txBody>
      </p:sp>
    </p:spTree>
    <p:extLst>
      <p:ext uri="{BB962C8B-B14F-4D97-AF65-F5344CB8AC3E}">
        <p14:creationId xmlns:p14="http://schemas.microsoft.com/office/powerpoint/2010/main" val="161391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b="1"/>
              <a:t>Career Relevant Curriculum: </a:t>
            </a:r>
            <a:br>
              <a:rPr lang="en-US"/>
            </a:br>
            <a:r>
              <a:rPr lang="en-US" b="0" i="0">
                <a:solidFill>
                  <a:srgbClr val="423E3C"/>
                </a:solidFill>
                <a:effectLst/>
                <a:latin typeface="Open Sans" panose="020B0606030504020204" pitchFamily="34" charset="0"/>
              </a:rPr>
              <a:t>Oregon State serves as a national leader by infusing career development into its curriculum. OSU students take one or more career courses focused on the tangible and transferable skills they will need in the workforce, the career documents that will help them get there, and the experiences that will pave the way. Faculty and staff have the training to confidently support students in this learning.</a:t>
            </a:r>
            <a:br>
              <a:rPr lang="en-US" b="0" i="0">
                <a:solidFill>
                  <a:srgbClr val="423E3C"/>
                </a:solidFill>
                <a:effectLst/>
                <a:latin typeface="Open Sans" panose="020B0606030504020204" pitchFamily="34" charset="0"/>
              </a:rPr>
            </a:br>
            <a:br>
              <a:rPr lang="en-US" b="0" i="0">
                <a:solidFill>
                  <a:srgbClr val="423E3C"/>
                </a:solidFill>
                <a:effectLst/>
                <a:latin typeface="Open Sans" panose="020B0606030504020204" pitchFamily="34" charset="0"/>
              </a:rPr>
            </a:br>
            <a:r>
              <a:rPr lang="en-US" b="1" i="0">
                <a:solidFill>
                  <a:srgbClr val="423E3C"/>
                </a:solidFill>
                <a:effectLst/>
                <a:latin typeface="Open Sans" panose="020B0606030504020204" pitchFamily="34" charset="0"/>
              </a:rPr>
              <a:t>Tailored Career Support</a:t>
            </a:r>
          </a:p>
          <a:p>
            <a:pPr defTabSz="931774">
              <a:defRPr/>
            </a:pPr>
            <a:r>
              <a:rPr lang="en-US" b="0" i="0">
                <a:solidFill>
                  <a:srgbClr val="423E3C"/>
                </a:solidFill>
                <a:effectLst/>
                <a:latin typeface="Open Sans" panose="020B0606030504020204" pitchFamily="34" charset="0"/>
              </a:rPr>
              <a:t>OSU students have access to career services that are not one-size-fits-all, but are specific to their field of study; each of OSU's undergraduate colleges has dedicated career support services.</a:t>
            </a:r>
          </a:p>
          <a:p>
            <a:pPr defTabSz="931774">
              <a:defRPr/>
            </a:pPr>
            <a:endParaRPr lang="en-US" b="0" i="0">
              <a:solidFill>
                <a:srgbClr val="423E3C"/>
              </a:solidFill>
              <a:effectLst/>
              <a:latin typeface="Open Sans" panose="020B0606030504020204" pitchFamily="34" charset="0"/>
            </a:endParaRPr>
          </a:p>
          <a:p>
            <a:pPr defTabSz="931774">
              <a:defRPr/>
            </a:pPr>
            <a:r>
              <a:rPr lang="en-US" b="1" i="0">
                <a:solidFill>
                  <a:srgbClr val="423E3C"/>
                </a:solidFill>
                <a:effectLst/>
                <a:latin typeface="Open Sans" panose="020B0606030504020204" pitchFamily="34" charset="0"/>
              </a:rPr>
              <a:t>Employer &amp; Alumni Networks</a:t>
            </a:r>
          </a:p>
          <a:p>
            <a:pPr defTabSz="931774">
              <a:defRPr/>
            </a:pPr>
            <a:r>
              <a:rPr lang="en-US" b="0" i="0">
                <a:solidFill>
                  <a:srgbClr val="423E3C"/>
                </a:solidFill>
                <a:effectLst/>
                <a:latin typeface="Open Sans" panose="020B0606030504020204" pitchFamily="34" charset="0"/>
              </a:rPr>
              <a:t>During their time at OSU, students have the opportunity to build relationships with people who are already working in the fields they're dreaming of. When they graduate, students have a network of professionals they can turn to for advice and connections.</a:t>
            </a:r>
          </a:p>
          <a:p>
            <a:pPr defTabSz="931774">
              <a:defRPr/>
            </a:pPr>
            <a:endParaRPr lang="en-US" b="0" i="0">
              <a:solidFill>
                <a:srgbClr val="423E3C"/>
              </a:solidFill>
              <a:effectLst/>
              <a:latin typeface="Open Sans" panose="020B0606030504020204" pitchFamily="34" charset="0"/>
            </a:endParaRPr>
          </a:p>
          <a:p>
            <a:pPr defTabSz="931774">
              <a:defRPr/>
            </a:pPr>
            <a:r>
              <a:rPr lang="en-US" b="1" i="0">
                <a:solidFill>
                  <a:srgbClr val="423E3C"/>
                </a:solidFill>
                <a:effectLst/>
                <a:latin typeface="Open Sans" panose="020B0606030504020204" pitchFamily="34" charset="0"/>
              </a:rPr>
              <a:t>Connected Co-Curricular Activities</a:t>
            </a:r>
          </a:p>
          <a:p>
            <a:pPr defTabSz="931774">
              <a:defRPr/>
            </a:pPr>
            <a:r>
              <a:rPr lang="en-US" b="0" i="0">
                <a:solidFill>
                  <a:srgbClr val="423E3C"/>
                </a:solidFill>
                <a:effectLst/>
                <a:latin typeface="Open Sans" panose="020B0606030504020204" pitchFamily="34" charset="0"/>
              </a:rPr>
              <a:t>100% of students engage in outside-the-classroom learning such as internships, research, study abroad, volunteering, and student jobs – and they know how those experiences are connected to their future.</a:t>
            </a:r>
          </a:p>
          <a:p>
            <a:pPr defTabSz="931774">
              <a:defRPr/>
            </a:pPr>
            <a:endParaRPr lang="en-US" b="0" i="0">
              <a:solidFill>
                <a:srgbClr val="423E3C"/>
              </a:solidFill>
              <a:effectLst/>
              <a:latin typeface="Open Sans" panose="020B0606030504020204" pitchFamily="34" charset="0"/>
            </a:endParaRPr>
          </a:p>
          <a:p>
            <a:br>
              <a:rPr lang="en-US"/>
            </a:br>
            <a:br>
              <a:rPr lang="en-US"/>
            </a:br>
            <a:endParaRPr lang="en-US"/>
          </a:p>
        </p:txBody>
      </p:sp>
      <p:sp>
        <p:nvSpPr>
          <p:cNvPr id="4" name="Slide Number Placeholder 3"/>
          <p:cNvSpPr>
            <a:spLocks noGrp="1"/>
          </p:cNvSpPr>
          <p:nvPr>
            <p:ph type="sldNum" sz="quarter" idx="5"/>
          </p:nvPr>
        </p:nvSpPr>
        <p:spPr/>
        <p:txBody>
          <a:bodyPr/>
          <a:lstStyle/>
          <a:p>
            <a:fld id="{9DAEF664-F0EB-4D10-8CD6-C3A8CB25EB9D}" type="slidenum">
              <a:rPr lang="en-US" smtClean="0"/>
              <a:t>13</a:t>
            </a:fld>
            <a:endParaRPr lang="en-US"/>
          </a:p>
        </p:txBody>
      </p:sp>
    </p:spTree>
    <p:extLst>
      <p:ext uri="{BB962C8B-B14F-4D97-AF65-F5344CB8AC3E}">
        <p14:creationId xmlns:p14="http://schemas.microsoft.com/office/powerpoint/2010/main" val="3372217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intent here is to play a video by one of our career advisors to make the presentation a bit more engaging and to bring one more voice to the presentation.</a:t>
            </a:r>
          </a:p>
          <a:p>
            <a:endParaRPr lang="en-US" b="1" dirty="0"/>
          </a:p>
          <a:p>
            <a:r>
              <a:rPr lang="en-US" b="1" dirty="0"/>
              <a:t>Example of Tailored Career Support </a:t>
            </a:r>
            <a:r>
              <a:rPr lang="en-US" dirty="0"/>
              <a:t>– Feel welcome to swap videos based on who the presenter is.</a:t>
            </a:r>
            <a:br>
              <a:rPr lang="en-US" dirty="0">
                <a:cs typeface="+mn-lt"/>
              </a:rPr>
            </a:br>
            <a:br>
              <a:rPr lang="en-US" dirty="0">
                <a:cs typeface="+mn-lt"/>
              </a:rPr>
            </a:br>
            <a:r>
              <a:rPr lang="en-US" dirty="0"/>
              <a:t>CAS: https://youtu.be/f33tK6yJTkk</a:t>
            </a:r>
            <a:br>
              <a:rPr lang="en-US" dirty="0">
                <a:cs typeface="+mn-lt"/>
              </a:rPr>
            </a:br>
            <a:r>
              <a:rPr lang="en-US" dirty="0"/>
              <a:t>COE: https://youtu.be/JMMAw_pDfvQ</a:t>
            </a:r>
            <a:br>
              <a:rPr lang="en-US" dirty="0">
                <a:cs typeface="+mn-lt"/>
              </a:rPr>
            </a:br>
            <a:r>
              <a:rPr lang="en-US" dirty="0"/>
              <a:t>CLA: https://youtu.be/lAoXNsp3juM</a:t>
            </a:r>
          </a:p>
          <a:p>
            <a:r>
              <a:rPr lang="en-US" dirty="0"/>
              <a:t>COH: https://youtu.be/Lv8AV5i0tDc</a:t>
            </a:r>
          </a:p>
          <a:p>
            <a:r>
              <a:rPr lang="en-US" dirty="0"/>
              <a:t>COS: https://youtu.be/dApSpQQJdTo</a:t>
            </a:r>
          </a:p>
          <a:p>
            <a:r>
              <a:rPr lang="en-US" dirty="0"/>
              <a:t>COF:</a:t>
            </a:r>
          </a:p>
          <a:p>
            <a:r>
              <a:rPr lang="en-US" dirty="0"/>
              <a:t>CEOAS: https://youtu.be/7RB9U09JmNg</a:t>
            </a:r>
          </a:p>
          <a:p>
            <a:endParaRPr lang="en-US" dirty="0"/>
          </a:p>
          <a:p>
            <a:endParaRPr lang="en-US" dirty="0"/>
          </a:p>
        </p:txBody>
      </p:sp>
      <p:sp>
        <p:nvSpPr>
          <p:cNvPr id="4" name="Slide Number Placeholder 3"/>
          <p:cNvSpPr>
            <a:spLocks noGrp="1"/>
          </p:cNvSpPr>
          <p:nvPr>
            <p:ph type="sldNum" sz="quarter" idx="5"/>
          </p:nvPr>
        </p:nvSpPr>
        <p:spPr/>
        <p:txBody>
          <a:bodyPr/>
          <a:lstStyle/>
          <a:p>
            <a:fld id="{9DAEF664-F0EB-4D10-8CD6-C3A8CB25EB9D}" type="slidenum">
              <a:rPr lang="en-US" smtClean="0"/>
              <a:t>14</a:t>
            </a:fld>
            <a:endParaRPr lang="en-US"/>
          </a:p>
        </p:txBody>
      </p:sp>
    </p:spTree>
    <p:extLst>
      <p:ext uri="{BB962C8B-B14F-4D97-AF65-F5344CB8AC3E}">
        <p14:creationId xmlns:p14="http://schemas.microsoft.com/office/powerpoint/2010/main" val="234352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goal here is to show examples and emphasize the holistic and integrated career support from career fairs to clubs and student employment.</a:t>
            </a:r>
          </a:p>
          <a:p>
            <a:endParaRPr lang="en-US" b="1"/>
          </a:p>
          <a:p>
            <a:r>
              <a:rPr lang="en-US" b="1" dirty="0"/>
              <a:t>Examples of career fairs, workshops, and group resume reviews</a:t>
            </a:r>
            <a:r>
              <a:rPr lang="en-US" dirty="0"/>
              <a:t>. Connected Co-Curriculars – Career Assistants, Student Clubs</a:t>
            </a:r>
          </a:p>
          <a:p>
            <a:r>
              <a:rPr lang="en-US" dirty="0"/>
              <a:t>23+ career fairs</a:t>
            </a:r>
          </a:p>
          <a:p>
            <a:r>
              <a:rPr lang="en-US" dirty="0"/>
              <a:t>80+ career events with industry partners a term</a:t>
            </a:r>
          </a:p>
          <a:p>
            <a:r>
              <a:rPr lang="en-US" dirty="0"/>
              <a:t>1:1 advising with professional staff and peers</a:t>
            </a:r>
          </a:p>
          <a:p>
            <a:r>
              <a:rPr lang="en-US" dirty="0"/>
              <a:t>400+ clubs / Research opportunities / Student employment </a:t>
            </a:r>
          </a:p>
        </p:txBody>
      </p:sp>
      <p:sp>
        <p:nvSpPr>
          <p:cNvPr id="4" name="Slide Number Placeholder 3"/>
          <p:cNvSpPr>
            <a:spLocks noGrp="1"/>
          </p:cNvSpPr>
          <p:nvPr>
            <p:ph type="sldNum" sz="quarter" idx="5"/>
          </p:nvPr>
        </p:nvSpPr>
        <p:spPr/>
        <p:txBody>
          <a:bodyPr/>
          <a:lstStyle/>
          <a:p>
            <a:fld id="{9DAEF664-F0EB-4D10-8CD6-C3A8CB25EB9D}" type="slidenum">
              <a:rPr lang="en-US" smtClean="0"/>
              <a:t>15</a:t>
            </a:fld>
            <a:endParaRPr lang="en-US"/>
          </a:p>
        </p:txBody>
      </p:sp>
    </p:spTree>
    <p:extLst>
      <p:ext uri="{BB962C8B-B14F-4D97-AF65-F5344CB8AC3E}">
        <p14:creationId xmlns:p14="http://schemas.microsoft.com/office/powerpoint/2010/main" val="152421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364EC-386A-4D8B-543C-1B51A074A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BCDBA-87E7-395C-D986-197BA6E43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C0986-0CF7-D615-6138-BD00FCCF2072}"/>
              </a:ext>
            </a:extLst>
          </p:cNvPr>
          <p:cNvSpPr>
            <a:spLocks noGrp="1"/>
          </p:cNvSpPr>
          <p:nvPr>
            <p:ph type="body" idx="1"/>
          </p:nvPr>
        </p:nvSpPr>
        <p:spPr/>
        <p:txBody>
          <a:bodyPr/>
          <a:lstStyle/>
          <a:p>
            <a:pPr fontAlgn="base">
              <a:lnSpc>
                <a:spcPts val="1567"/>
              </a:lnSpc>
            </a:pPr>
            <a:r>
              <a:rPr lang="en-US" sz="1000" dirty="0"/>
              <a:t>Story/quote slide [introduce and read quote]</a:t>
            </a:r>
          </a:p>
        </p:txBody>
      </p:sp>
      <p:sp>
        <p:nvSpPr>
          <p:cNvPr id="4" name="Slide Number Placeholder 3">
            <a:extLst>
              <a:ext uri="{FF2B5EF4-FFF2-40B4-BE49-F238E27FC236}">
                <a16:creationId xmlns:a16="http://schemas.microsoft.com/office/drawing/2014/main" id="{921EE2A2-4771-D2C3-F9E0-94924590F535}"/>
              </a:ext>
            </a:extLst>
          </p:cNvPr>
          <p:cNvSpPr>
            <a:spLocks noGrp="1"/>
          </p:cNvSpPr>
          <p:nvPr>
            <p:ph type="sldNum" sz="quarter" idx="5"/>
          </p:nvPr>
        </p:nvSpPr>
        <p:spPr/>
        <p:txBody>
          <a:bodyPr/>
          <a:lstStyle/>
          <a:p>
            <a:fld id="{9DAEF664-F0EB-4D10-8CD6-C3A8CB25EB9D}" type="slidenum">
              <a:rPr lang="en-US" smtClean="0"/>
              <a:t>16</a:t>
            </a:fld>
            <a:endParaRPr lang="en-US"/>
          </a:p>
        </p:txBody>
      </p:sp>
    </p:spTree>
    <p:extLst>
      <p:ext uri="{BB962C8B-B14F-4D97-AF65-F5344CB8AC3E}">
        <p14:creationId xmlns:p14="http://schemas.microsoft.com/office/powerpoint/2010/main" val="1990097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0E8D5-1D6B-965F-56FC-6668A5896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A2BF0-B9EB-F9C2-2069-6AB4F9426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A477F-FEA4-E331-94F3-6202E5B725CC}"/>
              </a:ext>
            </a:extLst>
          </p:cNvPr>
          <p:cNvSpPr>
            <a:spLocks noGrp="1"/>
          </p:cNvSpPr>
          <p:nvPr>
            <p:ph type="body" idx="1"/>
          </p:nvPr>
        </p:nvSpPr>
        <p:spPr/>
        <p:txBody>
          <a:bodyPr/>
          <a:lstStyle/>
          <a:p>
            <a:pPr fontAlgn="base">
              <a:lnSpc>
                <a:spcPts val="1567"/>
              </a:lnSpc>
            </a:pPr>
            <a:r>
              <a:rPr lang="en-US" sz="1000" dirty="0"/>
              <a:t>Story/quote slide [read quote]</a:t>
            </a:r>
          </a:p>
        </p:txBody>
      </p:sp>
      <p:sp>
        <p:nvSpPr>
          <p:cNvPr id="4" name="Slide Number Placeholder 3">
            <a:extLst>
              <a:ext uri="{FF2B5EF4-FFF2-40B4-BE49-F238E27FC236}">
                <a16:creationId xmlns:a16="http://schemas.microsoft.com/office/drawing/2014/main" id="{FC3DB552-6239-CBFE-079C-97E7BC8E8AB5}"/>
              </a:ext>
            </a:extLst>
          </p:cNvPr>
          <p:cNvSpPr>
            <a:spLocks noGrp="1"/>
          </p:cNvSpPr>
          <p:nvPr>
            <p:ph type="sldNum" sz="quarter" idx="5"/>
          </p:nvPr>
        </p:nvSpPr>
        <p:spPr/>
        <p:txBody>
          <a:bodyPr/>
          <a:lstStyle/>
          <a:p>
            <a:fld id="{9DAEF664-F0EB-4D10-8CD6-C3A8CB25EB9D}" type="slidenum">
              <a:rPr lang="en-US" smtClean="0"/>
              <a:t>17</a:t>
            </a:fld>
            <a:endParaRPr lang="en-US"/>
          </a:p>
        </p:txBody>
      </p:sp>
    </p:spTree>
    <p:extLst>
      <p:ext uri="{BB962C8B-B14F-4D97-AF65-F5344CB8AC3E}">
        <p14:creationId xmlns:p14="http://schemas.microsoft.com/office/powerpoint/2010/main" val="1117997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3FBA-79DD-89C0-BE3F-226403D7D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C5303-0FC4-B1B9-5E0A-DBEE3525C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339A0-1F9E-7B23-927B-6D6FC4645911}"/>
              </a:ext>
            </a:extLst>
          </p:cNvPr>
          <p:cNvSpPr>
            <a:spLocks noGrp="1"/>
          </p:cNvSpPr>
          <p:nvPr>
            <p:ph type="body" idx="1"/>
          </p:nvPr>
        </p:nvSpPr>
        <p:spPr/>
        <p:txBody>
          <a:bodyPr/>
          <a:lstStyle/>
          <a:p>
            <a:r>
              <a:rPr lang="en-US" sz="1000" dirty="0"/>
              <a:t>It’s been a quick session and we’ve shared a lot about the support and opportunities at Oregon State to help your student develop academic and career skills both inside and outside the classroom.</a:t>
            </a:r>
          </a:p>
          <a:p>
            <a:endParaRPr lang="en-US" sz="1000" dirty="0"/>
          </a:p>
          <a:p>
            <a:r>
              <a:rPr lang="en-US" sz="1000" dirty="0"/>
              <a:t>We’d love for you to turn and chat with the folks around you again – what’s something you’re most excited to share about with your student? We won’t ask anyone to share out after this – we just want you to have some space to name what you’re taking away from our time together today! </a:t>
            </a:r>
          </a:p>
        </p:txBody>
      </p:sp>
      <p:sp>
        <p:nvSpPr>
          <p:cNvPr id="4" name="Slide Number Placeholder 3">
            <a:extLst>
              <a:ext uri="{FF2B5EF4-FFF2-40B4-BE49-F238E27FC236}">
                <a16:creationId xmlns:a16="http://schemas.microsoft.com/office/drawing/2014/main" id="{FD197E50-6472-236A-2178-B153A501BD59}"/>
              </a:ext>
            </a:extLst>
          </p:cNvPr>
          <p:cNvSpPr>
            <a:spLocks noGrp="1"/>
          </p:cNvSpPr>
          <p:nvPr>
            <p:ph type="sldNum" sz="quarter" idx="5"/>
          </p:nvPr>
        </p:nvSpPr>
        <p:spPr/>
        <p:txBody>
          <a:bodyPr/>
          <a:lstStyle/>
          <a:p>
            <a:fld id="{9DAEF664-F0EB-4D10-8CD6-C3A8CB25EB9D}" type="slidenum">
              <a:rPr lang="en-US" smtClean="0"/>
              <a:t>18</a:t>
            </a:fld>
            <a:endParaRPr lang="en-US"/>
          </a:p>
        </p:txBody>
      </p:sp>
    </p:spTree>
    <p:extLst>
      <p:ext uri="{BB962C8B-B14F-4D97-AF65-F5344CB8AC3E}">
        <p14:creationId xmlns:p14="http://schemas.microsoft.com/office/powerpoint/2010/main" val="1142975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 know this was a quick session and there’s so much to absorb. As we leave you today, we hope you’ll remember this:</a:t>
            </a:r>
          </a:p>
          <a:p>
            <a:endParaRPr lang="en-US" sz="1000" dirty="0"/>
          </a:p>
          <a:p>
            <a:pPr fontAlgn="base">
              <a:lnSpc>
                <a:spcPts val="1567"/>
              </a:lnSpc>
              <a:buFont typeface="+mj-lt"/>
              <a:buAutoNum type="arabicPeriod"/>
            </a:pPr>
            <a:r>
              <a:rPr lang="en-US" sz="1000" dirty="0"/>
              <a:t> There are hundreds of student success professionals here. The pressure is not all on you to support your students! Together – on campus and off – we’re a team, a network of support for students.</a:t>
            </a:r>
          </a:p>
          <a:p>
            <a:pPr fontAlgn="base">
              <a:lnSpc>
                <a:spcPts val="1567"/>
              </a:lnSpc>
            </a:pPr>
            <a:endParaRPr lang="en-US" sz="1000" dirty="0"/>
          </a:p>
          <a:p>
            <a:pPr fontAlgn="base">
              <a:lnSpc>
                <a:spcPts val="1567"/>
              </a:lnSpc>
              <a:buFont typeface="+mj-lt"/>
              <a:buAutoNum type="arabicPeriod" startAt="2"/>
            </a:pPr>
            <a:r>
              <a:rPr lang="en-US" sz="1000" dirty="0"/>
              <a:t> Your student will continue to receive information that introduces resources and invites them into opportunities. It’s fabulous that you’re here, learning all you are, but you also don’t have to remember it all. </a:t>
            </a:r>
          </a:p>
          <a:p>
            <a:pPr fontAlgn="base">
              <a:lnSpc>
                <a:spcPts val="1567"/>
              </a:lnSpc>
            </a:pPr>
            <a:endParaRPr lang="en-US" sz="1000" dirty="0"/>
          </a:p>
          <a:p>
            <a:pPr fontAlgn="base">
              <a:lnSpc>
                <a:spcPts val="1567"/>
              </a:lnSpc>
              <a:buFont typeface="+mj-lt"/>
              <a:buAutoNum type="arabicPeriod" startAt="3"/>
            </a:pPr>
            <a:r>
              <a:rPr lang="en-US" sz="1000" dirty="0"/>
              <a:t> To beep connected, we want to share our office’s social media account – you can follow us both on Instagram to stay up to date on opportunities and information. When you chat with your student, consider the ways you might encourage them to follow these accounts (and others across campus!) and take advantage of what’s being offered, too.</a:t>
            </a:r>
          </a:p>
          <a:p>
            <a:pPr fontAlgn="base">
              <a:lnSpc>
                <a:spcPts val="1567"/>
              </a:lnSpc>
            </a:pPr>
            <a:r>
              <a:rPr lang="en-US" sz="1000" dirty="0"/>
              <a:t> </a:t>
            </a:r>
          </a:p>
          <a:p>
            <a:pPr fontAlgn="base">
              <a:lnSpc>
                <a:spcPts val="1567"/>
              </a:lnSpc>
              <a:buFont typeface="+mj-lt"/>
              <a:buAutoNum type="arabicPeriod" startAt="4"/>
            </a:pPr>
            <a:r>
              <a:rPr lang="en-US" sz="1000" dirty="0"/>
              <a:t> Before we go, we want o invite you to reflect on how you might encourage your student to take action in utilizing these career &amp; academic resources – everyone’s going to approach resource use and involvement differently. Your knowledge and experience from today can help you frame conversations and encourage connection. It’s a process! And we – and our campus colleagues – are here to help your student along the way.</a:t>
            </a:r>
          </a:p>
          <a:p>
            <a:endParaRPr lang="en-US" sz="1000" dirty="0"/>
          </a:p>
        </p:txBody>
      </p:sp>
      <p:sp>
        <p:nvSpPr>
          <p:cNvPr id="4" name="Slide Number Placeholder 3"/>
          <p:cNvSpPr>
            <a:spLocks noGrp="1"/>
          </p:cNvSpPr>
          <p:nvPr>
            <p:ph type="sldNum" sz="quarter" idx="5"/>
          </p:nvPr>
        </p:nvSpPr>
        <p:spPr/>
        <p:txBody>
          <a:bodyPr/>
          <a:lstStyle/>
          <a:p>
            <a:fld id="{9DAEF664-F0EB-4D10-8CD6-C3A8CB25EB9D}" type="slidenum">
              <a:rPr lang="en-US" smtClean="0"/>
              <a:t>19</a:t>
            </a:fld>
            <a:endParaRPr lang="en-US"/>
          </a:p>
        </p:txBody>
      </p:sp>
    </p:spTree>
    <p:extLst>
      <p:ext uri="{BB962C8B-B14F-4D97-AF65-F5344CB8AC3E}">
        <p14:creationId xmlns:p14="http://schemas.microsoft.com/office/powerpoint/2010/main" val="395838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EF664-F0EB-4D10-8CD6-C3A8CB25EB9D}" type="slidenum">
              <a:rPr lang="en-US" smtClean="0"/>
              <a:t>2</a:t>
            </a:fld>
            <a:endParaRPr lang="en-US"/>
          </a:p>
        </p:txBody>
      </p:sp>
    </p:spTree>
    <p:extLst>
      <p:ext uri="{BB962C8B-B14F-4D97-AF65-F5344CB8AC3E}">
        <p14:creationId xmlns:p14="http://schemas.microsoft.com/office/powerpoint/2010/main" val="2866271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everyone! We’ll step away for the next session to set up, but we’ll stick around if anyone wants to connect with any questions. We appreciate you being here, we’re honored to get to work with your student throughout their OSU journey.</a:t>
            </a:r>
          </a:p>
        </p:txBody>
      </p:sp>
      <p:sp>
        <p:nvSpPr>
          <p:cNvPr id="4" name="Slide Number Placeholder 3"/>
          <p:cNvSpPr>
            <a:spLocks noGrp="1"/>
          </p:cNvSpPr>
          <p:nvPr>
            <p:ph type="sldNum" sz="quarter" idx="5"/>
          </p:nvPr>
        </p:nvSpPr>
        <p:spPr/>
        <p:txBody>
          <a:bodyPr/>
          <a:lstStyle/>
          <a:p>
            <a:fld id="{9DAEF664-F0EB-4D10-8CD6-C3A8CB25EB9D}" type="slidenum">
              <a:rPr lang="en-US" smtClean="0"/>
              <a:t>20</a:t>
            </a:fld>
            <a:endParaRPr lang="en-US"/>
          </a:p>
        </p:txBody>
      </p:sp>
    </p:spTree>
    <p:extLst>
      <p:ext uri="{BB962C8B-B14F-4D97-AF65-F5344CB8AC3E}">
        <p14:creationId xmlns:p14="http://schemas.microsoft.com/office/powerpoint/2010/main" val="55523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and title with the Career Development Center</a:t>
            </a:r>
          </a:p>
          <a:p>
            <a:r>
              <a:rPr lang="en-US" dirty="0"/>
              <a:t>Our office is here to help students develop the career skills and connections that will help them explore and achieve their professional goals, both during their time here at Oregon State, and afterward.</a:t>
            </a:r>
          </a:p>
          <a:p>
            <a:r>
              <a:rPr lang="en-US" dirty="0"/>
              <a:t>]</a:t>
            </a:r>
          </a:p>
          <a:p>
            <a:endParaRPr lang="en-US" dirty="0"/>
          </a:p>
          <a:p>
            <a:r>
              <a:rPr lang="en-US" u="sng" dirty="0"/>
              <a:t>Academic Success Center rep</a:t>
            </a:r>
          </a:p>
          <a:p>
            <a:pPr indent="-174708">
              <a:buFont typeface="Arial"/>
              <a:buChar char="•"/>
            </a:pPr>
            <a:r>
              <a:rPr lang="en-US" dirty="0"/>
              <a:t>Name and title with the Academic Success Center</a:t>
            </a:r>
          </a:p>
          <a:p>
            <a:pPr indent="-174708">
              <a:buFont typeface="Arial"/>
              <a:buChar char="•"/>
            </a:pPr>
            <a:r>
              <a:rPr lang="en-US" dirty="0"/>
              <a:t>The Academic Success Center is here to help all students learn how to learn throughout their time at OSU. </a:t>
            </a:r>
          </a:p>
          <a:p>
            <a:pPr indent="-174708">
              <a:buFont typeface="Arial"/>
              <a:buChar char="•"/>
            </a:pPr>
            <a:r>
              <a:rPr lang="en-US" dirty="0"/>
              <a:t>We know folks enter OSU with skills and strategies they've already developed, and we also know that it’s common to adapt and change strategies as courseloads change, course content changes, and opportunities increase that need to be juggled.</a:t>
            </a:r>
          </a:p>
          <a:p>
            <a:pPr indent="-174708">
              <a:buFont typeface="Arial"/>
              <a:buChar char="•"/>
            </a:pPr>
            <a:r>
              <a:rPr lang="en-US" dirty="0"/>
              <a:t>We help students develop skills around planning time, studying, overcoming procrastination, communicating with classmates and instructors, working in teams, and more, and all of these skills can support them throughout their time at OSU and into career. </a:t>
            </a:r>
          </a:p>
          <a:p>
            <a:pPr indent="-174708">
              <a:buFont typeface="Arial"/>
              <a:buChar char="•"/>
            </a:pPr>
            <a:r>
              <a:rPr lang="en-US" dirty="0"/>
              <a:t>Every student is unique; there’s no one-size-fits-all resource or solution. We meet folks where they’re at, support them in their approach to academics and connect them to campus resources. </a:t>
            </a:r>
          </a:p>
        </p:txBody>
      </p:sp>
      <p:sp>
        <p:nvSpPr>
          <p:cNvPr id="4" name="Slide Number Placeholder 3"/>
          <p:cNvSpPr>
            <a:spLocks noGrp="1"/>
          </p:cNvSpPr>
          <p:nvPr>
            <p:ph type="sldNum" sz="quarter" idx="5"/>
          </p:nvPr>
        </p:nvSpPr>
        <p:spPr/>
        <p:txBody>
          <a:bodyPr/>
          <a:lstStyle/>
          <a:p>
            <a:fld id="{9DAEF664-F0EB-4D10-8CD6-C3A8CB25EB9D}" type="slidenum">
              <a:rPr lang="en-US" smtClean="0"/>
              <a:t>3</a:t>
            </a:fld>
            <a:endParaRPr lang="en-US"/>
          </a:p>
        </p:txBody>
      </p:sp>
    </p:spTree>
    <p:extLst>
      <p:ext uri="{BB962C8B-B14F-4D97-AF65-F5344CB8AC3E}">
        <p14:creationId xmlns:p14="http://schemas.microsoft.com/office/powerpoint/2010/main" val="163987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AE39-16CE-E648-3CC0-E0747828C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122E1-4C31-6E38-F7AD-F193BEF78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48E7C-CEB1-120F-2408-C7494E1D6152}"/>
              </a:ext>
            </a:extLst>
          </p:cNvPr>
          <p:cNvSpPr>
            <a:spLocks noGrp="1"/>
          </p:cNvSpPr>
          <p:nvPr>
            <p:ph type="body" idx="1"/>
          </p:nvPr>
        </p:nvSpPr>
        <p:spPr/>
        <p:txBody>
          <a:bodyPr/>
          <a:lstStyle/>
          <a:p>
            <a:r>
              <a:rPr lang="en-US" dirty="0"/>
              <a:t>[Name and title with the Career Development Center</a:t>
            </a:r>
          </a:p>
          <a:p>
            <a:r>
              <a:rPr lang="en-US" dirty="0"/>
              <a:t>Our office is here to help students develop the career skills and connections that will help them explore and achieve their professional goals, both during their time here at Oregon State, and afterward.</a:t>
            </a:r>
          </a:p>
          <a:p>
            <a:r>
              <a:rPr lang="en-US" dirty="0"/>
              <a:t>]</a:t>
            </a:r>
          </a:p>
          <a:p>
            <a:endParaRPr lang="en-US" dirty="0"/>
          </a:p>
          <a:p>
            <a:r>
              <a:rPr lang="en-US" u="sng" dirty="0"/>
              <a:t>Academic Success Center rep</a:t>
            </a:r>
          </a:p>
          <a:p>
            <a:pPr indent="-174708">
              <a:buFont typeface="Arial"/>
              <a:buChar char="•"/>
            </a:pPr>
            <a:r>
              <a:rPr lang="en-US" dirty="0"/>
              <a:t>Name and title with the Academic Success Center</a:t>
            </a:r>
          </a:p>
          <a:p>
            <a:pPr indent="-174708">
              <a:buFont typeface="Arial"/>
              <a:buChar char="•"/>
            </a:pPr>
            <a:r>
              <a:rPr lang="en-US" dirty="0"/>
              <a:t>The Academic Success Center is here to help all students learn how to learn throughout their time at OSU. </a:t>
            </a:r>
          </a:p>
          <a:p>
            <a:pPr indent="-174708">
              <a:buFont typeface="Arial"/>
              <a:buChar char="•"/>
            </a:pPr>
            <a:r>
              <a:rPr lang="en-US" dirty="0"/>
              <a:t>We know folks enter OSU with skills and strategies they've already developed, and we also know that it’s common to adapt and change strategies as courseloads change, course content changes, and opportunities increase that need to be juggled.</a:t>
            </a:r>
          </a:p>
          <a:p>
            <a:pPr indent="-174708">
              <a:buFont typeface="Arial"/>
              <a:buChar char="•"/>
            </a:pPr>
            <a:r>
              <a:rPr lang="en-US" dirty="0"/>
              <a:t>We help students develop skills around planning time, studying, overcoming procrastination, communicating with classmates and instructors, working in teams, and more, and all of these skills can support them throughout their time at OSU and into career. </a:t>
            </a:r>
          </a:p>
          <a:p>
            <a:pPr indent="-174708">
              <a:buFont typeface="Arial"/>
              <a:buChar char="•"/>
            </a:pPr>
            <a:r>
              <a:rPr lang="en-US" dirty="0"/>
              <a:t>Every student is unique; there’s no one-size-fits-all resource or solution. We meet folks where they’re at, support them in their approach to academics and connect them to campus resources. </a:t>
            </a:r>
          </a:p>
        </p:txBody>
      </p:sp>
      <p:sp>
        <p:nvSpPr>
          <p:cNvPr id="4" name="Slide Number Placeholder 3">
            <a:extLst>
              <a:ext uri="{FF2B5EF4-FFF2-40B4-BE49-F238E27FC236}">
                <a16:creationId xmlns:a16="http://schemas.microsoft.com/office/drawing/2014/main" id="{8C8DE1C0-3CFE-ADE8-06A6-999D3DFEE38D}"/>
              </a:ext>
            </a:extLst>
          </p:cNvPr>
          <p:cNvSpPr>
            <a:spLocks noGrp="1"/>
          </p:cNvSpPr>
          <p:nvPr>
            <p:ph type="sldNum" sz="quarter" idx="5"/>
          </p:nvPr>
        </p:nvSpPr>
        <p:spPr/>
        <p:txBody>
          <a:bodyPr/>
          <a:lstStyle/>
          <a:p>
            <a:fld id="{9DAEF664-F0EB-4D10-8CD6-C3A8CB25EB9D}" type="slidenum">
              <a:rPr lang="en-US" smtClean="0"/>
              <a:t>4</a:t>
            </a:fld>
            <a:endParaRPr lang="en-US"/>
          </a:p>
        </p:txBody>
      </p:sp>
    </p:spTree>
    <p:extLst>
      <p:ext uri="{BB962C8B-B14F-4D97-AF65-F5344CB8AC3E}">
        <p14:creationId xmlns:p14="http://schemas.microsoft.com/office/powerpoint/2010/main" val="95460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0DF64-FAED-00D8-DFEE-33E022AA9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8843F-4626-F918-E4EA-17DF86EB7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1897E-B873-5CB8-DA8A-C872CEAA8D76}"/>
              </a:ext>
            </a:extLst>
          </p:cNvPr>
          <p:cNvSpPr>
            <a:spLocks noGrp="1"/>
          </p:cNvSpPr>
          <p:nvPr>
            <p:ph type="body" idx="1"/>
          </p:nvPr>
        </p:nvSpPr>
        <p:spPr/>
        <p:txBody>
          <a:bodyPr/>
          <a:lstStyle/>
          <a:p>
            <a:pPr fontAlgn="base">
              <a:lnSpc>
                <a:spcPts val="1567"/>
              </a:lnSpc>
              <a:defRPr/>
            </a:pPr>
            <a:r>
              <a:rPr lang="en-US" sz="1000" strike="sngStrike" dirty="0"/>
              <a:t>As you were settling in for this session, you might have been adding to the </a:t>
            </a:r>
            <a:r>
              <a:rPr lang="en-US" sz="1000" strike="sngStrike" dirty="0" err="1"/>
              <a:t>wordcloud</a:t>
            </a:r>
            <a:r>
              <a:rPr lang="en-US" sz="1000" strike="sngStrike" dirty="0"/>
              <a:t> up on the screen. We invited you to answer the question: What does academic and career success mean to you and your student? And we saw some themes in your answers, but we also could see the your answers, too, in that complexity of </a:t>
            </a:r>
          </a:p>
          <a:p>
            <a:pPr fontAlgn="base">
              <a:lnSpc>
                <a:spcPts val="1567"/>
              </a:lnSpc>
              <a:defRPr/>
            </a:pPr>
            <a:endParaRPr lang="en-US" sz="1000" strike="sngStrike" dirty="0"/>
          </a:p>
          <a:p>
            <a:pPr fontAlgn="base">
              <a:lnSpc>
                <a:spcPts val="1567"/>
              </a:lnSpc>
              <a:defRPr/>
            </a:pPr>
            <a:r>
              <a:rPr lang="en-US" sz="1000" dirty="0"/>
              <a:t>There’s no single concept of success for everyone. </a:t>
            </a:r>
          </a:p>
          <a:p>
            <a:pPr defTabSz="931774" fontAlgn="base">
              <a:lnSpc>
                <a:spcPts val="1567"/>
              </a:lnSpc>
              <a:defRPr/>
            </a:pPr>
            <a:endParaRPr lang="en-US" sz="1000" dirty="0"/>
          </a:p>
          <a:p>
            <a:pPr marL="232943" indent="-232943" defTabSz="931774" fontAlgn="base">
              <a:lnSpc>
                <a:spcPts val="1567"/>
              </a:lnSpc>
              <a:buFont typeface="+mj-lt"/>
              <a:buAutoNum type="arabicPeriod"/>
              <a:defRPr/>
            </a:pPr>
            <a:r>
              <a:rPr lang="en-US" sz="1000" dirty="0"/>
              <a:t>Success is complex and means a lot of different things to a lot of different people -  your idea of success might not be the same as your student’s. And, that’s okay. </a:t>
            </a:r>
          </a:p>
          <a:p>
            <a:pPr marL="232943" indent="-232943" fontAlgn="base">
              <a:lnSpc>
                <a:spcPts val="1567"/>
              </a:lnSpc>
              <a:buFont typeface="+mj-lt"/>
              <a:buAutoNum type="arabicPeriod"/>
            </a:pPr>
            <a:r>
              <a:rPr lang="en-US" sz="1000" strike="sngStrike" dirty="0"/>
              <a:t>But don’t worry! There are resources here to support your student’s career and academic success. </a:t>
            </a:r>
          </a:p>
          <a:p>
            <a:pPr marL="232943" indent="-232943" fontAlgn="base">
              <a:lnSpc>
                <a:spcPts val="1567"/>
              </a:lnSpc>
              <a:buFont typeface="+mj-lt"/>
              <a:buAutoNum type="arabicPeriod"/>
            </a:pPr>
            <a:r>
              <a:rPr lang="en-US" sz="1000" dirty="0"/>
              <a:t>To get us started, we’d like you to take about 3-4 minutes to turn and talk with the folks around you – if you don’t know each other, share your names and then chat a bit about What kind of pressures you think exist for students to be successful. We’re going to do this relatively quickly – and it will probably get loud in here! When we bring you back, we’re going to ask for a couple folks to share out what came up in your conversation.  </a:t>
            </a:r>
          </a:p>
          <a:p>
            <a:pPr marL="232943" indent="-232943" fontAlgn="base">
              <a:lnSpc>
                <a:spcPts val="1567"/>
              </a:lnSpc>
              <a:buFont typeface="+mj-lt"/>
              <a:buAutoNum type="arabicPeriod"/>
            </a:pPr>
            <a:r>
              <a:rPr lang="en-US" sz="1000" dirty="0"/>
              <a:t>Invitation to share: “We want to hear from two people...” </a:t>
            </a:r>
          </a:p>
          <a:p>
            <a:pPr marL="232943" indent="-232943" fontAlgn="base">
              <a:lnSpc>
                <a:spcPts val="1567"/>
              </a:lnSpc>
              <a:buFont typeface="+mj-lt"/>
              <a:buAutoNum type="arabicPeriod"/>
            </a:pPr>
            <a:r>
              <a:rPr lang="en-US" sz="1000" dirty="0"/>
              <a:t>Thanks for sharing.  </a:t>
            </a:r>
          </a:p>
        </p:txBody>
      </p:sp>
      <p:sp>
        <p:nvSpPr>
          <p:cNvPr id="4" name="Slide Number Placeholder 3">
            <a:extLst>
              <a:ext uri="{FF2B5EF4-FFF2-40B4-BE49-F238E27FC236}">
                <a16:creationId xmlns:a16="http://schemas.microsoft.com/office/drawing/2014/main" id="{052C14A7-1C50-4AF7-1003-3350ACC60820}"/>
              </a:ext>
            </a:extLst>
          </p:cNvPr>
          <p:cNvSpPr>
            <a:spLocks noGrp="1"/>
          </p:cNvSpPr>
          <p:nvPr>
            <p:ph type="sldNum" sz="quarter" idx="5"/>
          </p:nvPr>
        </p:nvSpPr>
        <p:spPr/>
        <p:txBody>
          <a:bodyPr/>
          <a:lstStyle/>
          <a:p>
            <a:fld id="{9DAEF664-F0EB-4D10-8CD6-C3A8CB25EB9D}" type="slidenum">
              <a:rPr lang="en-US" smtClean="0"/>
              <a:t>5</a:t>
            </a:fld>
            <a:endParaRPr lang="en-US"/>
          </a:p>
        </p:txBody>
      </p:sp>
    </p:spTree>
    <p:extLst>
      <p:ext uri="{BB962C8B-B14F-4D97-AF65-F5344CB8AC3E}">
        <p14:creationId xmlns:p14="http://schemas.microsoft.com/office/powerpoint/2010/main" val="318865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50000"/>
              </a:lnSpc>
              <a:buFont typeface="+mj-lt"/>
              <a:buAutoNum type="arabicPeriod"/>
            </a:pPr>
            <a:r>
              <a:rPr lang="en-US" sz="1000" dirty="0">
                <a:latin typeface="Calibri"/>
                <a:ea typeface="Calibri"/>
                <a:cs typeface="Calibri"/>
              </a:rPr>
              <a:t> It might feel weird to be talking about careers when you just got here, but most students are here in college at least in part because a career is what they are hoping to get after graduation.  </a:t>
            </a:r>
          </a:p>
          <a:p>
            <a:pPr algn="l" rtl="0" fontAlgn="base">
              <a:lnSpc>
                <a:spcPct val="150000"/>
              </a:lnSpc>
              <a:buFont typeface="+mj-lt"/>
              <a:buAutoNum type="arabicPeriod"/>
            </a:pPr>
            <a:endParaRPr lang="en-US" sz="1000" dirty="0">
              <a:latin typeface="Calibri" panose="020F0502020204030204" pitchFamily="34" charset="0"/>
            </a:endParaRPr>
          </a:p>
          <a:p>
            <a:pPr fontAlgn="base">
              <a:lnSpc>
                <a:spcPct val="150000"/>
              </a:lnSpc>
              <a:buFont typeface="+mj-lt"/>
              <a:buAutoNum type="arabicPeriod" startAt="2"/>
            </a:pPr>
            <a:r>
              <a:rPr lang="en-US" sz="1000" dirty="0">
                <a:latin typeface="Calibri"/>
                <a:ea typeface="Calibri"/>
                <a:cs typeface="Calibri"/>
              </a:rPr>
              <a:t> We want to talk about career development now because academic and career skills are actually closely tied together. Academics success is about so much more than understanding the course content. Both academic and career success require students to develop broader skills that they’re going to use in a number of contexts throughout their lifetime. </a:t>
            </a:r>
          </a:p>
          <a:p>
            <a:pPr algn="l" rtl="0" fontAlgn="base">
              <a:lnSpc>
                <a:spcPct val="150000"/>
              </a:lnSpc>
              <a:buFont typeface="+mj-lt"/>
              <a:buAutoNum type="arabicPeriod" startAt="2"/>
            </a:pPr>
            <a:endParaRPr lang="en-US" sz="1000" dirty="0">
              <a:latin typeface="Calibri" panose="020F0502020204030204" pitchFamily="34" charset="0"/>
            </a:endParaRPr>
          </a:p>
          <a:p>
            <a:pPr fontAlgn="base">
              <a:lnSpc>
                <a:spcPct val="150000"/>
              </a:lnSpc>
              <a:buFont typeface="+mj-lt"/>
              <a:buAutoNum type="arabicPeriod" startAt="2"/>
            </a:pPr>
            <a:r>
              <a:rPr lang="en-US" sz="1000" dirty="0">
                <a:latin typeface="Calibri"/>
                <a:ea typeface="Calibri"/>
                <a:cs typeface="Calibri"/>
              </a:rPr>
              <a:t> During our time together today, we’re going to share about how career and academic support show up on campus and in your student’s OSU experience. </a:t>
            </a:r>
          </a:p>
          <a:p>
            <a:pPr>
              <a:lnSpc>
                <a:spcPct val="150000"/>
              </a:lnSpc>
            </a:pPr>
            <a:endParaRPr lang="en-US" sz="1000" dirty="0">
              <a:latin typeface="Aptos" panose="02110004020202020204"/>
              <a:ea typeface="Calibri"/>
              <a:cs typeface="Calibri"/>
            </a:endParaRPr>
          </a:p>
        </p:txBody>
      </p:sp>
      <p:sp>
        <p:nvSpPr>
          <p:cNvPr id="4" name="Slide Number Placeholder 3"/>
          <p:cNvSpPr>
            <a:spLocks noGrp="1"/>
          </p:cNvSpPr>
          <p:nvPr>
            <p:ph type="sldNum" sz="quarter" idx="5"/>
          </p:nvPr>
        </p:nvSpPr>
        <p:spPr/>
        <p:txBody>
          <a:bodyPr/>
          <a:lstStyle/>
          <a:p>
            <a:fld id="{9DAEF664-F0EB-4D10-8CD6-C3A8CB25EB9D}" type="slidenum">
              <a:rPr lang="en-US" smtClean="0"/>
              <a:t>6</a:t>
            </a:fld>
            <a:endParaRPr lang="en-US"/>
          </a:p>
        </p:txBody>
      </p:sp>
    </p:spTree>
    <p:extLst>
      <p:ext uri="{BB962C8B-B14F-4D97-AF65-F5344CB8AC3E}">
        <p14:creationId xmlns:p14="http://schemas.microsoft.com/office/powerpoint/2010/main" val="245685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567"/>
              </a:lnSpc>
            </a:pPr>
            <a:r>
              <a:rPr lang="en-US" sz="1000" dirty="0"/>
              <a:t>First, we want to talk about the breadth of academic support resources at OSU </a:t>
            </a:r>
          </a:p>
          <a:p>
            <a:pPr fontAlgn="base">
              <a:lnSpc>
                <a:spcPts val="1567"/>
              </a:lnSpc>
              <a:buFont typeface="+mj-lt"/>
              <a:buAutoNum type="arabicPeriod"/>
            </a:pPr>
            <a:endParaRPr lang="en-US" sz="1000" dirty="0"/>
          </a:p>
          <a:p>
            <a:pPr marL="349415" indent="-349415" fontAlgn="base">
              <a:lnSpc>
                <a:spcPts val="1567"/>
              </a:lnSpc>
              <a:buFont typeface="+mj-lt"/>
              <a:buAutoNum type="arabicPeriod"/>
            </a:pPr>
            <a:r>
              <a:rPr lang="en-US" sz="1000" dirty="0"/>
              <a:t>Academic support takes place inside and outside the classroom. We know that students are here to learn, and that learning how to learn is a process for everyone – including ourselves!</a:t>
            </a:r>
          </a:p>
          <a:p>
            <a:pPr marL="349415" indent="-349415" fontAlgn="base">
              <a:lnSpc>
                <a:spcPts val="1567"/>
              </a:lnSpc>
              <a:buFont typeface="+mj-lt"/>
              <a:buAutoNum type="arabicPeriod"/>
            </a:pPr>
            <a:r>
              <a:rPr lang="en-US" sz="1000" dirty="0"/>
              <a:t>Every student will be learning in every class they take – content learning, how to be in discourse, how to think critically about the information they’re engaging with, how to engage in a group setting, how to ask for help and take initiative and so much more. </a:t>
            </a:r>
          </a:p>
          <a:p>
            <a:pPr marL="349415" indent="-349415" fontAlgn="base">
              <a:lnSpc>
                <a:spcPts val="1567"/>
              </a:lnSpc>
              <a:buFont typeface="+mj-lt"/>
              <a:buAutoNum type="arabicPeriod"/>
            </a:pPr>
            <a:r>
              <a:rPr lang="en-US" sz="1000" dirty="0"/>
              <a:t>These are experiences and skills that will be directly applicable to their time beyond OSU too, in their career. And, we know that as many strategies and skills as students are bringing in, they will have to learn and adapt to this university context.</a:t>
            </a:r>
          </a:p>
          <a:p>
            <a:pPr marL="349415" indent="-349415" fontAlgn="base">
              <a:lnSpc>
                <a:spcPts val="1567"/>
              </a:lnSpc>
              <a:buFont typeface="+mj-lt"/>
              <a:buAutoNum type="arabicPeriod"/>
            </a:pPr>
            <a:r>
              <a:rPr lang="en-US" sz="1000" dirty="0"/>
              <a:t>To support the transition into the university environment, beginning this fall, all students will take the CORE 100/300: Transitions course and will engage in content that invites skill development in planning, resource use and more.  </a:t>
            </a:r>
          </a:p>
          <a:p>
            <a:pPr marL="815302" lvl="1" indent="-349415" fontAlgn="base">
              <a:lnSpc>
                <a:spcPts val="1567"/>
              </a:lnSpc>
              <a:buFont typeface="+mj-lt"/>
              <a:buAutoNum type="arabicPeriod"/>
            </a:pPr>
            <a:r>
              <a:rPr lang="en-US" sz="1000" dirty="0"/>
              <a:t>These will be taught as lectures and will include small group recitations to support connection and community building with the classroom.  </a:t>
            </a:r>
          </a:p>
          <a:p>
            <a:pPr marL="349415" indent="-349415" fontAlgn="base">
              <a:lnSpc>
                <a:spcPts val="1567"/>
              </a:lnSpc>
              <a:buFont typeface="+mj-lt"/>
              <a:buAutoNum type="arabicPeriod"/>
            </a:pPr>
            <a:r>
              <a:rPr lang="en-US" sz="1000" dirty="0"/>
              <a:t>In addition to what they learn and explore in coursework, there are a number of  academic and career resources students have access to at Oregon State! With over 20+ different student support services on campus, and an additional 14 college-based tutoring and learning centers, if your student isn’t sure where to go, the Academic Success Center can help connect them to the resources relevant to their needs.  </a:t>
            </a:r>
          </a:p>
          <a:p>
            <a:endParaRPr lang="en-US" sz="1000" dirty="0"/>
          </a:p>
        </p:txBody>
      </p:sp>
      <p:sp>
        <p:nvSpPr>
          <p:cNvPr id="4" name="Slide Number Placeholder 3"/>
          <p:cNvSpPr>
            <a:spLocks noGrp="1"/>
          </p:cNvSpPr>
          <p:nvPr>
            <p:ph type="sldNum" sz="quarter" idx="5"/>
          </p:nvPr>
        </p:nvSpPr>
        <p:spPr/>
        <p:txBody>
          <a:bodyPr/>
          <a:lstStyle/>
          <a:p>
            <a:fld id="{9DAEF664-F0EB-4D10-8CD6-C3A8CB25EB9D}" type="slidenum">
              <a:rPr lang="en-US" smtClean="0"/>
              <a:t>7</a:t>
            </a:fld>
            <a:endParaRPr lang="en-US"/>
          </a:p>
        </p:txBody>
      </p:sp>
    </p:spTree>
    <p:extLst>
      <p:ext uri="{BB962C8B-B14F-4D97-AF65-F5344CB8AC3E}">
        <p14:creationId xmlns:p14="http://schemas.microsoft.com/office/powerpoint/2010/main" val="149876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9961F-7DD7-A37E-4CDE-BBC8E3627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317C3-4910-065D-CFDA-78552373D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73D7E-D349-E716-66C0-7A6F76703E70}"/>
              </a:ext>
            </a:extLst>
          </p:cNvPr>
          <p:cNvSpPr>
            <a:spLocks noGrp="1"/>
          </p:cNvSpPr>
          <p:nvPr>
            <p:ph type="body" idx="1"/>
          </p:nvPr>
        </p:nvSpPr>
        <p:spPr/>
        <p:txBody>
          <a:bodyPr/>
          <a:lstStyle/>
          <a:p>
            <a:pPr>
              <a:defRPr/>
            </a:pPr>
            <a:r>
              <a:rPr lang="en-US" dirty="0"/>
              <a:t>When we talk about upwards of 40 resources to support students in their academic progress and success, we’re talking about different types of resources within the overall landscape of support. Some resources, like Writing Center and academic coaching, focus on building lifetime skills like planning and prioritization, reading and writing, and communicating across contexts with classmates and instructors. For writing support, students can visit the Writing Studio in the Valley Library, meet with a consultant over Zoom, or submit their writing online for written feedback. When students meet with writing consultants and academic coaches, they engage in conversations to develop skills that will not only help them in their classes but also increase their confidence in learning, writing, and working through challenges. </a:t>
            </a:r>
          </a:p>
        </p:txBody>
      </p:sp>
      <p:sp>
        <p:nvSpPr>
          <p:cNvPr id="4" name="Slide Number Placeholder 3">
            <a:extLst>
              <a:ext uri="{FF2B5EF4-FFF2-40B4-BE49-F238E27FC236}">
                <a16:creationId xmlns:a16="http://schemas.microsoft.com/office/drawing/2014/main" id="{53C0F8FF-9641-0E73-A09A-CF0FA8E1C34D}"/>
              </a:ext>
            </a:extLst>
          </p:cNvPr>
          <p:cNvSpPr>
            <a:spLocks noGrp="1"/>
          </p:cNvSpPr>
          <p:nvPr>
            <p:ph type="sldNum" sz="quarter" idx="5"/>
          </p:nvPr>
        </p:nvSpPr>
        <p:spPr/>
        <p:txBody>
          <a:bodyPr/>
          <a:lstStyle/>
          <a:p>
            <a:fld id="{9DAEF664-F0EB-4D10-8CD6-C3A8CB25EB9D}" type="slidenum">
              <a:rPr lang="en-US" smtClean="0"/>
              <a:t>8</a:t>
            </a:fld>
            <a:endParaRPr lang="en-US"/>
          </a:p>
        </p:txBody>
      </p:sp>
    </p:spTree>
    <p:extLst>
      <p:ext uri="{BB962C8B-B14F-4D97-AF65-F5344CB8AC3E}">
        <p14:creationId xmlns:p14="http://schemas.microsoft.com/office/powerpoint/2010/main" val="47102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182C9-6665-1621-56E1-8DD517414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5894C-E005-9C41-7B09-A67DF29AB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9E839-C7BA-DB6D-C00D-8F99F163E05A}"/>
              </a:ext>
            </a:extLst>
          </p:cNvPr>
          <p:cNvSpPr>
            <a:spLocks noGrp="1"/>
          </p:cNvSpPr>
          <p:nvPr>
            <p:ph type="body" idx="1"/>
          </p:nvPr>
        </p:nvSpPr>
        <p:spPr/>
        <p:txBody>
          <a:bodyPr/>
          <a:lstStyle/>
          <a:p>
            <a:pPr fontAlgn="base">
              <a:lnSpc>
                <a:spcPts val="1567"/>
              </a:lnSpc>
            </a:pPr>
            <a:r>
              <a:rPr lang="en-US" sz="1000" dirty="0"/>
              <a:t>Other resources, like Supplemental Instruction and content-specific tutoring centers (like the Math &amp; Statistics Learning Center, the Mole Hole for chemistry, and the College of Engineering Peer Tutoring Program), focus on helping students understand specific course content and identify strategies and approaches for learning course content more effectively. Nearly all of OSU's academic support is peer-to-peer, which a lot of students find more comfortable, making it easier for them to get the support they need.</a:t>
            </a:r>
          </a:p>
        </p:txBody>
      </p:sp>
      <p:sp>
        <p:nvSpPr>
          <p:cNvPr id="4" name="Slide Number Placeholder 3">
            <a:extLst>
              <a:ext uri="{FF2B5EF4-FFF2-40B4-BE49-F238E27FC236}">
                <a16:creationId xmlns:a16="http://schemas.microsoft.com/office/drawing/2014/main" id="{5AB5C0F4-6D96-7ED2-B6EF-5315DCB8762F}"/>
              </a:ext>
            </a:extLst>
          </p:cNvPr>
          <p:cNvSpPr>
            <a:spLocks noGrp="1"/>
          </p:cNvSpPr>
          <p:nvPr>
            <p:ph type="sldNum" sz="quarter" idx="5"/>
          </p:nvPr>
        </p:nvSpPr>
        <p:spPr/>
        <p:txBody>
          <a:bodyPr/>
          <a:lstStyle/>
          <a:p>
            <a:fld id="{9DAEF664-F0EB-4D10-8CD6-C3A8CB25EB9D}" type="slidenum">
              <a:rPr lang="en-US" smtClean="0"/>
              <a:t>9</a:t>
            </a:fld>
            <a:endParaRPr lang="en-US"/>
          </a:p>
        </p:txBody>
      </p:sp>
    </p:spTree>
    <p:extLst>
      <p:ext uri="{BB962C8B-B14F-4D97-AF65-F5344CB8AC3E}">
        <p14:creationId xmlns:p14="http://schemas.microsoft.com/office/powerpoint/2010/main" val="425082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904875" y="806945"/>
            <a:ext cx="16478250" cy="5431188"/>
          </a:xfrm>
          <a:prstGeom prst="rect">
            <a:avLst/>
          </a:prstGeom>
        </p:spPr>
        <p:txBody>
          <a:bodyPr anchor="b"/>
          <a:lstStyle>
            <a:lvl1pPr marL="0" indent="0" algn="ctr">
              <a:lnSpc>
                <a:spcPct val="80000"/>
              </a:lnSpc>
              <a:spcBef>
                <a:spcPts val="0"/>
              </a:spcBef>
              <a:buSzTx/>
              <a:buNone/>
              <a:defRPr sz="18750" b="1" spc="-188"/>
            </a:lvl1pPr>
            <a:lvl2pPr marL="0" indent="342900" algn="ctr">
              <a:lnSpc>
                <a:spcPct val="80000"/>
              </a:lnSpc>
              <a:spcBef>
                <a:spcPts val="0"/>
              </a:spcBef>
              <a:buSzTx/>
              <a:buNone/>
              <a:defRPr sz="18750" b="1" spc="-188"/>
            </a:lvl2pPr>
            <a:lvl3pPr marL="0" indent="685800" algn="ctr">
              <a:lnSpc>
                <a:spcPct val="80000"/>
              </a:lnSpc>
              <a:spcBef>
                <a:spcPts val="0"/>
              </a:spcBef>
              <a:buSzTx/>
              <a:buNone/>
              <a:defRPr sz="18750" b="1" spc="-188"/>
            </a:lvl3pPr>
            <a:lvl4pPr marL="0" indent="1028700" algn="ctr">
              <a:lnSpc>
                <a:spcPct val="80000"/>
              </a:lnSpc>
              <a:spcBef>
                <a:spcPts val="0"/>
              </a:spcBef>
              <a:buSzTx/>
              <a:buNone/>
              <a:defRPr sz="18750" b="1" spc="-188"/>
            </a:lvl4pPr>
            <a:lvl5pPr marL="0" indent="1371600" algn="ctr">
              <a:lnSpc>
                <a:spcPct val="80000"/>
              </a:lnSpc>
              <a:spcBef>
                <a:spcPts val="0"/>
              </a:spcBef>
              <a:buSzTx/>
              <a:buNone/>
              <a:defRPr sz="18750" b="1" spc="-188"/>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904875" y="6196635"/>
            <a:ext cx="16478250" cy="701085"/>
          </a:xfrm>
          <a:prstGeom prst="rect">
            <a:avLst/>
          </a:prstGeom>
        </p:spPr>
        <p:txBody>
          <a:bodyPr lIns="45719" tIns="45719" rIns="45719" bIns="45719"/>
          <a:lstStyle>
            <a:lvl1pPr marL="0" indent="0" algn="ctr" defTabSz="619125">
              <a:lnSpc>
                <a:spcPct val="100000"/>
              </a:lnSpc>
              <a:spcBef>
                <a:spcPts val="0"/>
              </a:spcBef>
              <a:buSzTx/>
              <a:buNone/>
              <a:defRPr sz="4125"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60693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11/relationships/webextension" Target="../webextensions/webextension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video" Target="https://www.youtube.com/embed/7RB9U09JmNg?feature=oembed" TargetMode="External"/><Relationship Id="rId7" Type="http://schemas.openxmlformats.org/officeDocument/2006/relationships/image" Target="../media/image31.jpeg"/><Relationship Id="rId2" Type="http://schemas.openxmlformats.org/officeDocument/2006/relationships/video" Target="https://www.youtube.com/embed/f33tK6yJTkk?feature=oembed" TargetMode="External"/><Relationship Id="rId1" Type="http://schemas.openxmlformats.org/officeDocument/2006/relationships/video" Target="https://www.youtube.com/embed/lAoXNsp3juM?feature=oembed" TargetMode="External"/><Relationship Id="rId6" Type="http://schemas.openxmlformats.org/officeDocument/2006/relationships/image" Target="../media/image30.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3"/>
          <p:cNvGrpSpPr/>
          <p:nvPr/>
        </p:nvGrpSpPr>
        <p:grpSpPr>
          <a:xfrm>
            <a:off x="12920043" y="0"/>
            <a:ext cx="5367957" cy="10287000"/>
            <a:chOff x="0" y="0"/>
            <a:chExt cx="1413783" cy="2709333"/>
          </a:xfrm>
        </p:grpSpPr>
        <p:sp>
          <p:nvSpPr>
            <p:cNvPr id="4" name="Freeform 4"/>
            <p:cNvSpPr/>
            <p:nvPr/>
          </p:nvSpPr>
          <p:spPr>
            <a:xfrm>
              <a:off x="0" y="0"/>
              <a:ext cx="1413783" cy="2709333"/>
            </a:xfrm>
            <a:custGeom>
              <a:avLst/>
              <a:gdLst/>
              <a:ahLst/>
              <a:cxnLst/>
              <a:rect l="l" t="t" r="r" b="b"/>
              <a:pathLst>
                <a:path w="1413783" h="2709333">
                  <a:moveTo>
                    <a:pt x="0" y="0"/>
                  </a:moveTo>
                  <a:lnTo>
                    <a:pt x="1413783" y="0"/>
                  </a:lnTo>
                  <a:lnTo>
                    <a:pt x="1413783" y="2709333"/>
                  </a:lnTo>
                  <a:lnTo>
                    <a:pt x="0" y="2709333"/>
                  </a:lnTo>
                  <a:close/>
                </a:path>
              </a:pathLst>
            </a:custGeom>
            <a:solidFill>
              <a:srgbClr val="D73F09"/>
            </a:solidFill>
          </p:spPr>
          <p:txBody>
            <a:bodyPr/>
            <a:lstStyle/>
            <a:p>
              <a:endParaRPr lang="en-US"/>
            </a:p>
          </p:txBody>
        </p:sp>
        <p:sp>
          <p:nvSpPr>
            <p:cNvPr id="5" name="TextBox 5"/>
            <p:cNvSpPr txBox="1"/>
            <p:nvPr/>
          </p:nvSpPr>
          <p:spPr>
            <a:xfrm>
              <a:off x="0" y="-85725"/>
              <a:ext cx="1413783" cy="2795058"/>
            </a:xfrm>
            <a:prstGeom prst="rect">
              <a:avLst/>
            </a:prstGeom>
          </p:spPr>
          <p:txBody>
            <a:bodyPr lIns="50800" tIns="50800" rIns="50800" bIns="50800" rtlCol="0" anchor="ctr"/>
            <a:lstStyle/>
            <a:p>
              <a:pPr algn="ctr">
                <a:lnSpc>
                  <a:spcPts val="3249"/>
                </a:lnSpc>
              </a:pPr>
              <a:endParaRPr/>
            </a:p>
          </p:txBody>
        </p:sp>
      </p:grpSp>
      <p:sp>
        <p:nvSpPr>
          <p:cNvPr id="8" name="TextBox 8"/>
          <p:cNvSpPr txBox="1"/>
          <p:nvPr/>
        </p:nvSpPr>
        <p:spPr>
          <a:xfrm>
            <a:off x="197891" y="249381"/>
            <a:ext cx="12524257" cy="1346522"/>
          </a:xfrm>
          <a:prstGeom prst="rect">
            <a:avLst/>
          </a:prstGeom>
        </p:spPr>
        <p:txBody>
          <a:bodyPr wrap="square" lIns="0" tIns="0" rIns="0" bIns="0" rtlCol="0" anchor="t">
            <a:spAutoFit/>
          </a:bodyPr>
          <a:lstStyle/>
          <a:p>
            <a:pPr algn="l">
              <a:lnSpc>
                <a:spcPts val="10800"/>
              </a:lnSpc>
            </a:pPr>
            <a:r>
              <a:rPr lang="en-US" sz="7200" b="1">
                <a:solidFill>
                  <a:srgbClr val="000000"/>
                </a:solidFill>
                <a:latin typeface="Stratum2 Bold" panose="020B0506030000020004" pitchFamily="34" charset="77"/>
                <a:ea typeface="Stratum2 Bold"/>
                <a:cs typeface="Stratum2 Bold"/>
                <a:sym typeface="Stratum2"/>
              </a:rPr>
              <a:t>As you settle in, please share:</a:t>
            </a:r>
          </a:p>
        </p:txBody>
      </p:sp>
      <p:sp>
        <p:nvSpPr>
          <p:cNvPr id="10" name="Freeform 10"/>
          <p:cNvSpPr/>
          <p:nvPr/>
        </p:nvSpPr>
        <p:spPr>
          <a:xfrm rot="-2311613">
            <a:off x="13284927" y="335598"/>
            <a:ext cx="4714389" cy="4851383"/>
          </a:xfrm>
          <a:custGeom>
            <a:avLst/>
            <a:gdLst/>
            <a:ahLst/>
            <a:cxnLst/>
            <a:rect l="l" t="t" r="r" b="b"/>
            <a:pathLst>
              <a:path w="4714389" h="4851383">
                <a:moveTo>
                  <a:pt x="0" y="0"/>
                </a:moveTo>
                <a:lnTo>
                  <a:pt x="4714389" y="0"/>
                </a:lnTo>
                <a:lnTo>
                  <a:pt x="4714389" y="4851382"/>
                </a:lnTo>
                <a:lnTo>
                  <a:pt x="0" y="4851382"/>
                </a:lnTo>
                <a:lnTo>
                  <a:pt x="0" y="0"/>
                </a:lnTo>
                <a:close/>
              </a:path>
            </a:pathLst>
          </a:custGeom>
          <a:blipFill>
            <a:blip r:embed="rId3"/>
            <a:stretch>
              <a:fillRect l="-1583" r="-1364"/>
            </a:stretch>
          </a:blipFill>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a:extLst>
                  <a:ext uri="{FF2B5EF4-FFF2-40B4-BE49-F238E27FC236}">
                    <a16:creationId xmlns:a16="http://schemas.microsoft.com/office/drawing/2014/main" id="{87F37AD0-6A35-7CDB-ABE6-0E3C61F70D45}"/>
                  </a:ext>
                </a:extLst>
              </p:cNvPr>
              <p:cNvGraphicFramePr>
                <a:graphicFrameLocks noGrp="1"/>
              </p:cNvGraphicFramePr>
              <p:nvPr>
                <p:extLst>
                  <p:ext uri="{D42A27DB-BD31-4B8C-83A1-F6EECF244321}">
                    <p14:modId xmlns:p14="http://schemas.microsoft.com/office/powerpoint/2010/main" val="3009301403"/>
                  </p:ext>
                </p:extLst>
              </p:nvPr>
            </p:nvGraphicFramePr>
            <p:xfrm>
              <a:off x="-1" y="1845283"/>
              <a:ext cx="12920043" cy="8441717"/>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6" name="Add-in 5">
                <a:extLst>
                  <a:ext uri="{FF2B5EF4-FFF2-40B4-BE49-F238E27FC236}">
                    <a16:creationId xmlns:a16="http://schemas.microsoft.com/office/drawing/2014/main" id="{87F37AD0-6A35-7CDB-ABE6-0E3C61F70D45}"/>
                  </a:ext>
                </a:extLst>
              </p:cNvPr>
              <p:cNvPicPr>
                <a:picLocks noGrp="1" noRot="1" noChangeAspect="1" noMove="1" noResize="1" noEditPoints="1" noAdjustHandles="1" noChangeArrowheads="1" noChangeShapeType="1"/>
              </p:cNvPicPr>
              <p:nvPr/>
            </p:nvPicPr>
            <p:blipFill>
              <a:blip r:embed="rId5"/>
              <a:stretch>
                <a:fillRect/>
              </a:stretch>
            </p:blipFill>
            <p:spPr>
              <a:xfrm>
                <a:off x="-1" y="1845283"/>
                <a:ext cx="12920043" cy="8441717"/>
              </a:xfrm>
              <a:prstGeom prst="rect">
                <a:avLst/>
              </a:prstGeom>
            </p:spPr>
          </p:pic>
        </mc:Fallback>
      </mc:AlternateContent>
      <p:pic>
        <p:nvPicPr>
          <p:cNvPr id="7" name="Picture 6">
            <a:extLst>
              <a:ext uri="{FF2B5EF4-FFF2-40B4-BE49-F238E27FC236}">
                <a16:creationId xmlns:a16="http://schemas.microsoft.com/office/drawing/2014/main" id="{D94EEDDC-9F2C-A4D9-6B6D-2B18099B66F3}"/>
              </a:ext>
            </a:extLst>
          </p:cNvPr>
          <p:cNvPicPr>
            <a:picLocks noChangeAspect="1"/>
          </p:cNvPicPr>
          <p:nvPr/>
        </p:nvPicPr>
        <p:blipFill>
          <a:blip r:embed="rId6"/>
          <a:stretch>
            <a:fillRect/>
          </a:stretch>
        </p:blipFill>
        <p:spPr>
          <a:xfrm>
            <a:off x="13331427" y="5404332"/>
            <a:ext cx="4545188" cy="4545188"/>
          </a:xfrm>
          <a:prstGeom prst="rect">
            <a:avLst/>
          </a:prstGeom>
        </p:spPr>
      </p:pic>
      <p:pic>
        <p:nvPicPr>
          <p:cNvPr id="9" name="Picture 8">
            <a:extLst>
              <a:ext uri="{FF2B5EF4-FFF2-40B4-BE49-F238E27FC236}">
                <a16:creationId xmlns:a16="http://schemas.microsoft.com/office/drawing/2014/main" id="{4698611E-1DEE-4062-1B28-133EAD6E4800}"/>
              </a:ext>
            </a:extLst>
          </p:cNvPr>
          <p:cNvPicPr>
            <a:picLocks noChangeAspect="1"/>
          </p:cNvPicPr>
          <p:nvPr/>
        </p:nvPicPr>
        <p:blipFill>
          <a:blip r:embed="rId7"/>
          <a:stretch>
            <a:fillRect/>
          </a:stretch>
        </p:blipFill>
        <p:spPr>
          <a:xfrm>
            <a:off x="13331426" y="5404332"/>
            <a:ext cx="4545188" cy="45762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586E-DA27-E57B-DBE0-38B34334575D}"/>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7E3F1339-EAC4-3F70-F0D2-5915EAD59BC3}"/>
              </a:ext>
            </a:extLst>
          </p:cNvPr>
          <p:cNvSpPr txBox="1"/>
          <p:nvPr/>
        </p:nvSpPr>
        <p:spPr>
          <a:xfrm>
            <a:off x="12487263" y="4630758"/>
            <a:ext cx="5489366" cy="2901372"/>
          </a:xfrm>
          <a:prstGeom prst="rect">
            <a:avLst/>
          </a:prstGeom>
        </p:spPr>
        <p:txBody>
          <a:bodyPr wrap="square" lIns="0" tIns="0" rIns="0" bIns="0" rtlCol="0" anchor="t">
            <a:spAutoFit/>
          </a:bodyPr>
          <a:lstStyle/>
          <a:p>
            <a:pPr>
              <a:lnSpc>
                <a:spcPts val="4550"/>
              </a:lnSpc>
            </a:pPr>
            <a:r>
              <a:rPr lang="en-US" sz="3000" dirty="0">
                <a:latin typeface="Kievit Offc"/>
              </a:rPr>
              <a:t>Students can explore</a:t>
            </a:r>
          </a:p>
          <a:p>
            <a:pPr marL="457200" indent="-457200">
              <a:lnSpc>
                <a:spcPts val="4550"/>
              </a:lnSpc>
              <a:buFont typeface="Arial"/>
              <a:buChar char="•"/>
            </a:pPr>
            <a:r>
              <a:rPr lang="en-US" sz="3000" dirty="0">
                <a:latin typeface="Kievit Offc"/>
              </a:rPr>
              <a:t>academic support resources</a:t>
            </a:r>
          </a:p>
          <a:p>
            <a:pPr marL="457200" indent="-457200">
              <a:lnSpc>
                <a:spcPts val="4550"/>
              </a:lnSpc>
              <a:buFont typeface="Arial"/>
              <a:buChar char="•"/>
            </a:pPr>
            <a:r>
              <a:rPr lang="en-US" sz="3000" dirty="0">
                <a:latin typeface="Kievit Offc"/>
              </a:rPr>
              <a:t>what to do if they're struggling</a:t>
            </a:r>
          </a:p>
          <a:p>
            <a:pPr marL="457200" indent="-457200">
              <a:lnSpc>
                <a:spcPts val="4550"/>
              </a:lnSpc>
              <a:buFont typeface="Arial"/>
              <a:buChar char="•"/>
            </a:pPr>
            <a:r>
              <a:rPr lang="en-US" sz="3000" dirty="0">
                <a:latin typeface="Kievit Offc"/>
              </a:rPr>
              <a:t>how to build their skillset for studying and learning</a:t>
            </a:r>
            <a:endParaRPr lang="en-US" dirty="0">
              <a:latin typeface="Calibri"/>
              <a:ea typeface="Calibri"/>
              <a:cs typeface="Calibri"/>
            </a:endParaRPr>
          </a:p>
        </p:txBody>
      </p:sp>
      <p:sp>
        <p:nvSpPr>
          <p:cNvPr id="9" name="TextBox 9">
            <a:extLst>
              <a:ext uri="{FF2B5EF4-FFF2-40B4-BE49-F238E27FC236}">
                <a16:creationId xmlns:a16="http://schemas.microsoft.com/office/drawing/2014/main" id="{D1E34629-5C7E-E7A7-9AC0-F4894138798C}"/>
              </a:ext>
            </a:extLst>
          </p:cNvPr>
          <p:cNvSpPr txBox="1"/>
          <p:nvPr/>
        </p:nvSpPr>
        <p:spPr>
          <a:xfrm>
            <a:off x="12487263" y="867977"/>
            <a:ext cx="5028805" cy="3337580"/>
          </a:xfrm>
          <a:prstGeom prst="rect">
            <a:avLst/>
          </a:prstGeom>
        </p:spPr>
        <p:txBody>
          <a:bodyPr lIns="0" tIns="0" rIns="0" bIns="0" rtlCol="0" anchor="t">
            <a:spAutoFit/>
          </a:bodyPr>
          <a:lstStyle/>
          <a:p>
            <a:pPr>
              <a:lnSpc>
                <a:spcPts val="8640"/>
              </a:lnSpc>
            </a:pPr>
            <a:r>
              <a:rPr lang="en-US" sz="9000" b="1">
                <a:latin typeface="Stratum2 Bold"/>
                <a:sym typeface="Stratum2"/>
              </a:rPr>
              <a:t>Academic Support at OSU</a:t>
            </a:r>
            <a:endParaRPr lang="en-US"/>
          </a:p>
        </p:txBody>
      </p:sp>
      <p:pic>
        <p:nvPicPr>
          <p:cNvPr id="13" name="Picture 12" descr="A screenshot of a web page&#10;&#10;AI-generated content may be incorrect.">
            <a:extLst>
              <a:ext uri="{FF2B5EF4-FFF2-40B4-BE49-F238E27FC236}">
                <a16:creationId xmlns:a16="http://schemas.microsoft.com/office/drawing/2014/main" id="{26032503-A0C4-3282-83E6-2CA5B982B0C4}"/>
              </a:ext>
            </a:extLst>
          </p:cNvPr>
          <p:cNvPicPr>
            <a:picLocks noChangeAspect="1"/>
          </p:cNvPicPr>
          <p:nvPr/>
        </p:nvPicPr>
        <p:blipFill>
          <a:blip r:embed="rId3"/>
          <a:srcRect r="293" b="1219"/>
          <a:stretch>
            <a:fillRect/>
          </a:stretch>
        </p:blipFill>
        <p:spPr>
          <a:xfrm>
            <a:off x="292139" y="876300"/>
            <a:ext cx="11784685" cy="7014888"/>
          </a:xfrm>
          <a:prstGeom prst="rect">
            <a:avLst/>
          </a:prstGeom>
          <a:ln>
            <a:solidFill>
              <a:schemeClr val="bg1">
                <a:lumMod val="65000"/>
              </a:schemeClr>
            </a:solidFill>
          </a:ln>
        </p:spPr>
      </p:pic>
      <p:sp>
        <p:nvSpPr>
          <p:cNvPr id="4" name="TextBox 7">
            <a:extLst>
              <a:ext uri="{FF2B5EF4-FFF2-40B4-BE49-F238E27FC236}">
                <a16:creationId xmlns:a16="http://schemas.microsoft.com/office/drawing/2014/main" id="{613C6A1C-6014-EDC7-E5FD-891AAE6E1348}"/>
              </a:ext>
            </a:extLst>
          </p:cNvPr>
          <p:cNvSpPr txBox="1"/>
          <p:nvPr/>
        </p:nvSpPr>
        <p:spPr>
          <a:xfrm>
            <a:off x="2038212" y="7891188"/>
            <a:ext cx="8292537" cy="923330"/>
          </a:xfrm>
          <a:prstGeom prst="rect">
            <a:avLst/>
          </a:prstGeom>
        </p:spPr>
        <p:txBody>
          <a:bodyPr wrap="square" lIns="0" tIns="0" rIns="0" bIns="0" rtlCol="0" anchor="t">
            <a:spAutoFit/>
          </a:bodyPr>
          <a:lstStyle/>
          <a:p>
            <a:pPr algn="l"/>
            <a:r>
              <a:rPr lang="en-US" sz="6000" dirty="0">
                <a:solidFill>
                  <a:srgbClr val="000000"/>
                </a:solidFill>
                <a:latin typeface="Kievit Offc"/>
                <a:ea typeface="Kievit Offc"/>
                <a:cs typeface="Kievit Offc"/>
                <a:sym typeface="Kievit Offc"/>
              </a:rPr>
              <a:t>beav.es/academic-support</a:t>
            </a:r>
          </a:p>
        </p:txBody>
      </p:sp>
    </p:spTree>
    <p:extLst>
      <p:ext uri="{BB962C8B-B14F-4D97-AF65-F5344CB8AC3E}">
        <p14:creationId xmlns:p14="http://schemas.microsoft.com/office/powerpoint/2010/main" val="4136074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st of tasks with text&#10;&#10;AI-generated content may be incorrect.">
            <a:extLst>
              <a:ext uri="{FF2B5EF4-FFF2-40B4-BE49-F238E27FC236}">
                <a16:creationId xmlns:a16="http://schemas.microsoft.com/office/drawing/2014/main" id="{F762A246-69C9-C257-AA96-B2CFC1BA151A}"/>
              </a:ext>
            </a:extLst>
          </p:cNvPr>
          <p:cNvPicPr>
            <a:picLocks noChangeAspect="1"/>
          </p:cNvPicPr>
          <p:nvPr/>
        </p:nvPicPr>
        <p:blipFill>
          <a:blip r:embed="rId3"/>
          <a:stretch>
            <a:fillRect/>
          </a:stretch>
        </p:blipFill>
        <p:spPr>
          <a:xfrm>
            <a:off x="997527" y="857250"/>
            <a:ext cx="5853545" cy="7572936"/>
          </a:xfrm>
          <a:prstGeom prst="rect">
            <a:avLst/>
          </a:prstGeom>
          <a:ln>
            <a:solidFill>
              <a:schemeClr val="bg1">
                <a:lumMod val="65000"/>
              </a:schemeClr>
            </a:solidFill>
          </a:ln>
        </p:spPr>
      </p:pic>
      <p:pic>
        <p:nvPicPr>
          <p:cNvPr id="3" name="Picture 2" descr="A black and white paper with text&#10;&#10;AI-generated content may be incorrect.">
            <a:extLst>
              <a:ext uri="{FF2B5EF4-FFF2-40B4-BE49-F238E27FC236}">
                <a16:creationId xmlns:a16="http://schemas.microsoft.com/office/drawing/2014/main" id="{F3376EED-B4CF-1356-E363-727C7DAFBC72}"/>
              </a:ext>
            </a:extLst>
          </p:cNvPr>
          <p:cNvPicPr>
            <a:picLocks noChangeAspect="1"/>
          </p:cNvPicPr>
          <p:nvPr/>
        </p:nvPicPr>
        <p:blipFill>
          <a:blip r:embed="rId4"/>
          <a:stretch>
            <a:fillRect/>
          </a:stretch>
        </p:blipFill>
        <p:spPr>
          <a:xfrm>
            <a:off x="4769427" y="2209800"/>
            <a:ext cx="5853545" cy="7581900"/>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F772DEE8-2F5E-166F-0A80-EEDB45160C25}"/>
              </a:ext>
            </a:extLst>
          </p:cNvPr>
          <p:cNvPicPr>
            <a:picLocks noChangeAspect="1"/>
          </p:cNvPicPr>
          <p:nvPr/>
        </p:nvPicPr>
        <p:blipFill>
          <a:blip r:embed="rId5"/>
          <a:stretch>
            <a:fillRect/>
          </a:stretch>
        </p:blipFill>
        <p:spPr>
          <a:xfrm>
            <a:off x="9612406" y="2838450"/>
            <a:ext cx="7616638" cy="5829300"/>
          </a:xfrm>
          <a:prstGeom prst="rect">
            <a:avLst/>
          </a:prstGeom>
          <a:ln>
            <a:solidFill>
              <a:schemeClr val="bg1">
                <a:lumMod val="65000"/>
              </a:schemeClr>
            </a:solidFill>
          </a:ln>
        </p:spPr>
      </p:pic>
      <p:sp>
        <p:nvSpPr>
          <p:cNvPr id="5" name="TextBox 9">
            <a:extLst>
              <a:ext uri="{FF2B5EF4-FFF2-40B4-BE49-F238E27FC236}">
                <a16:creationId xmlns:a16="http://schemas.microsoft.com/office/drawing/2014/main" id="{EF253611-8D31-4BE7-738D-CCBDA9887DDA}"/>
              </a:ext>
            </a:extLst>
          </p:cNvPr>
          <p:cNvSpPr txBox="1"/>
          <p:nvPr/>
        </p:nvSpPr>
        <p:spPr>
          <a:xfrm>
            <a:off x="7162801" y="800100"/>
            <a:ext cx="9744973" cy="1163332"/>
          </a:xfrm>
          <a:prstGeom prst="rect">
            <a:avLst/>
          </a:prstGeom>
        </p:spPr>
        <p:txBody>
          <a:bodyPr wrap="square" lIns="0" tIns="0" rIns="0" bIns="0" rtlCol="0" anchor="t">
            <a:spAutoFit/>
          </a:bodyPr>
          <a:lstStyle/>
          <a:p>
            <a:pPr>
              <a:lnSpc>
                <a:spcPts val="8640"/>
              </a:lnSpc>
            </a:pPr>
            <a:r>
              <a:rPr lang="en-US" sz="9000" b="1" dirty="0">
                <a:latin typeface="Stratum2 Bold"/>
                <a:sym typeface="Stratum2"/>
              </a:rPr>
              <a:t>The Learning Corner</a:t>
            </a:r>
            <a:endParaRPr lang="en-US" dirty="0"/>
          </a:p>
        </p:txBody>
      </p:sp>
      <p:sp>
        <p:nvSpPr>
          <p:cNvPr id="6" name="TextBox 7">
            <a:extLst>
              <a:ext uri="{FF2B5EF4-FFF2-40B4-BE49-F238E27FC236}">
                <a16:creationId xmlns:a16="http://schemas.microsoft.com/office/drawing/2014/main" id="{744A713C-0ED6-D95D-3AA3-C5F3261F1A19}"/>
              </a:ext>
            </a:extLst>
          </p:cNvPr>
          <p:cNvSpPr txBox="1"/>
          <p:nvPr/>
        </p:nvSpPr>
        <p:spPr>
          <a:xfrm>
            <a:off x="11609459" y="1748135"/>
            <a:ext cx="5298315" cy="923330"/>
          </a:xfrm>
          <a:prstGeom prst="rect">
            <a:avLst/>
          </a:prstGeom>
        </p:spPr>
        <p:txBody>
          <a:bodyPr wrap="square" lIns="0" tIns="0" rIns="0" bIns="0" rtlCol="0" anchor="t">
            <a:spAutoFit/>
          </a:bodyPr>
          <a:lstStyle/>
          <a:p>
            <a:pPr algn="l"/>
            <a:r>
              <a:rPr lang="en-US" sz="6000" dirty="0">
                <a:solidFill>
                  <a:srgbClr val="000000"/>
                </a:solidFill>
                <a:latin typeface="Kievit Offc"/>
                <a:ea typeface="Kievit Offc"/>
                <a:cs typeface="Kievit Offc"/>
                <a:sym typeface="Kievit Offc"/>
              </a:rPr>
              <a:t>beav.es/learning</a:t>
            </a:r>
          </a:p>
        </p:txBody>
      </p:sp>
    </p:spTree>
    <p:extLst>
      <p:ext uri="{BB962C8B-B14F-4D97-AF65-F5344CB8AC3E}">
        <p14:creationId xmlns:p14="http://schemas.microsoft.com/office/powerpoint/2010/main" val="269512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3"/>
          <a:stretch>
            <a:fillRect/>
          </a:stretch>
        </p:blipFill>
        <p:spPr>
          <a:xfrm>
            <a:off x="-1973463" y="-542955"/>
            <a:ext cx="9447029" cy="5826005"/>
          </a:xfrm>
          <a:prstGeom prst="rect">
            <a:avLst/>
          </a:prstGeom>
          <a:ln w="12700">
            <a:miter lim="400000"/>
          </a:ln>
        </p:spPr>
      </p:pic>
      <p:pic>
        <p:nvPicPr>
          <p:cNvPr id="249" name="Image" descr="Image"/>
          <p:cNvPicPr>
            <a:picLocks noChangeAspect="1"/>
          </p:cNvPicPr>
          <p:nvPr/>
        </p:nvPicPr>
        <p:blipFill>
          <a:blip r:embed="rId3"/>
          <a:stretch>
            <a:fillRect/>
          </a:stretch>
        </p:blipFill>
        <p:spPr>
          <a:xfrm>
            <a:off x="-1973463" y="6470659"/>
            <a:ext cx="9447029" cy="5826005"/>
          </a:xfrm>
          <a:prstGeom prst="rect">
            <a:avLst/>
          </a:prstGeom>
          <a:ln w="12700">
            <a:miter lim="400000"/>
          </a:ln>
        </p:spPr>
      </p:pic>
      <p:pic>
        <p:nvPicPr>
          <p:cNvPr id="250" name="Image" descr="Image"/>
          <p:cNvPicPr>
            <a:picLocks noChangeAspect="1"/>
          </p:cNvPicPr>
          <p:nvPr/>
        </p:nvPicPr>
        <p:blipFill>
          <a:blip r:embed="rId3"/>
          <a:stretch>
            <a:fillRect/>
          </a:stretch>
        </p:blipFill>
        <p:spPr>
          <a:xfrm>
            <a:off x="8554110" y="-626681"/>
            <a:ext cx="9447029" cy="5826005"/>
          </a:xfrm>
          <a:prstGeom prst="rect">
            <a:avLst/>
          </a:prstGeom>
          <a:ln w="12700">
            <a:miter lim="400000"/>
          </a:ln>
        </p:spPr>
      </p:pic>
      <p:pic>
        <p:nvPicPr>
          <p:cNvPr id="251" name="Image" descr="Image"/>
          <p:cNvPicPr>
            <a:picLocks noChangeAspect="1"/>
          </p:cNvPicPr>
          <p:nvPr/>
        </p:nvPicPr>
        <p:blipFill>
          <a:blip r:embed="rId3"/>
          <a:stretch>
            <a:fillRect/>
          </a:stretch>
        </p:blipFill>
        <p:spPr>
          <a:xfrm>
            <a:off x="8554110" y="6457674"/>
            <a:ext cx="9447029" cy="5826005"/>
          </a:xfrm>
          <a:prstGeom prst="rect">
            <a:avLst/>
          </a:prstGeom>
          <a:ln w="12700">
            <a:miter lim="400000"/>
          </a:ln>
        </p:spPr>
      </p:pic>
      <p:sp>
        <p:nvSpPr>
          <p:cNvPr id="252" name="Rectangle"/>
          <p:cNvSpPr/>
          <p:nvPr/>
        </p:nvSpPr>
        <p:spPr>
          <a:xfrm>
            <a:off x="3316391" y="2286323"/>
            <a:ext cx="11655218" cy="5714355"/>
          </a:xfrm>
          <a:prstGeom prst="rect">
            <a:avLst/>
          </a:prstGeom>
          <a:solidFill>
            <a:srgbClr val="FFFFFF"/>
          </a:solidFill>
          <a:ln w="12700">
            <a:miter lim="400000"/>
          </a:ln>
        </p:spPr>
        <p:txBody>
          <a:bodyPr lIns="38100" tIns="38100" rIns="38100" bIns="38100" anchor="ctr"/>
          <a:lstStyle/>
          <a:p>
            <a:pPr defTabSz="619125">
              <a:defRPr sz="3200">
                <a:solidFill>
                  <a:srgbClr val="FFFFFF"/>
                </a:solidFill>
                <a:latin typeface="Helvetica Neue Medium"/>
                <a:ea typeface="Helvetica Neue Medium"/>
                <a:cs typeface="Helvetica Neue Medium"/>
                <a:sym typeface="Helvetica Neue Medium"/>
              </a:defRPr>
            </a:pPr>
            <a:endParaRPr sz="2400"/>
          </a:p>
        </p:txBody>
      </p:sp>
      <p:sp>
        <p:nvSpPr>
          <p:cNvPr id="253" name="100%"/>
          <p:cNvSpPr txBox="1">
            <a:spLocks noGrp="1"/>
          </p:cNvSpPr>
          <p:nvPr>
            <p:ph type="body" sz="half" idx="1"/>
          </p:nvPr>
        </p:nvSpPr>
        <p:spPr>
          <a:xfrm>
            <a:off x="3354712" y="1666113"/>
            <a:ext cx="11578577" cy="5431188"/>
          </a:xfrm>
          <a:prstGeom prst="rect">
            <a:avLst/>
          </a:prstGeom>
        </p:spPr>
        <p:txBody>
          <a:bodyPr>
            <a:normAutofit fontScale="92500"/>
          </a:bodyPr>
          <a:lstStyle>
            <a:lvl1pPr>
              <a:defRPr sz="40000" b="0" spc="-400">
                <a:latin typeface="Stratum2 Black"/>
                <a:ea typeface="Stratum2 Black"/>
                <a:cs typeface="Stratum2 Black"/>
                <a:sym typeface="Stratum2 Black"/>
              </a:defRPr>
            </a:lvl1pPr>
          </a:lstStyle>
          <a:p>
            <a:r>
              <a:t>100%</a:t>
            </a:r>
          </a:p>
        </p:txBody>
      </p:sp>
      <p:sp>
        <p:nvSpPr>
          <p:cNvPr id="254" name="Big Fact or Statement for Your Presentation"/>
          <p:cNvSpPr txBox="1">
            <a:spLocks noGrp="1"/>
          </p:cNvSpPr>
          <p:nvPr>
            <p:ph type="body" idx="21"/>
          </p:nvPr>
        </p:nvSpPr>
        <p:spPr>
          <a:xfrm>
            <a:off x="3759182" y="6730135"/>
            <a:ext cx="10769636" cy="16899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77500" lnSpcReduction="20000"/>
          </a:bodyPr>
          <a:lstStyle>
            <a:lvl1pPr defTabSz="462280">
              <a:defRPr sz="5600">
                <a:latin typeface="Stratum2"/>
                <a:ea typeface="Stratum2"/>
                <a:cs typeface="Stratum2"/>
                <a:sym typeface="Stratum2"/>
              </a:defRPr>
            </a:lvl1pPr>
          </a:lstStyle>
          <a:p>
            <a:r>
              <a:rPr lang="en-US"/>
              <a:t>Every student develops career skills and connections to help them explore and achieve their goals.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B6D3D-AB8B-DE55-B9F1-DEE22E09D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DFA98-824A-7260-2F78-1DEAB66E8C25}"/>
              </a:ext>
            </a:extLst>
          </p:cNvPr>
          <p:cNvSpPr>
            <a:spLocks noGrp="1"/>
          </p:cNvSpPr>
          <p:nvPr>
            <p:ph type="title"/>
          </p:nvPr>
        </p:nvSpPr>
        <p:spPr>
          <a:xfrm>
            <a:off x="838200" y="617539"/>
            <a:ext cx="15621000" cy="1592262"/>
          </a:xfrm>
        </p:spPr>
        <p:txBody>
          <a:bodyPr>
            <a:normAutofit/>
          </a:bodyPr>
          <a:lstStyle/>
          <a:p>
            <a:pPr algn="l"/>
            <a:r>
              <a:rPr lang="en-US" sz="9000" b="1">
                <a:solidFill>
                  <a:srgbClr val="000000"/>
                </a:solidFill>
                <a:latin typeface="Stratum2 Bold" panose="020B0506030000020004" pitchFamily="34" charset="77"/>
              </a:rPr>
              <a:t>Career Support</a:t>
            </a:r>
            <a:endParaRPr lang="en-US" sz="9000" b="1">
              <a:latin typeface="Stratum2 Bold" panose="020B0506030000020004" pitchFamily="34" charset="77"/>
            </a:endParaRPr>
          </a:p>
        </p:txBody>
      </p:sp>
      <p:sp>
        <p:nvSpPr>
          <p:cNvPr id="4" name="AutoShape 2">
            <a:extLst>
              <a:ext uri="{FF2B5EF4-FFF2-40B4-BE49-F238E27FC236}">
                <a16:creationId xmlns:a16="http://schemas.microsoft.com/office/drawing/2014/main" id="{DA680E7B-767D-291B-D33B-C4E29CB6B660}"/>
              </a:ext>
              <a:ext uri="{C183D7F6-B498-43B3-948B-1728B52AA6E4}">
                <adec:decorative xmlns:adec="http://schemas.microsoft.com/office/drawing/2017/decorative" val="1"/>
              </a:ext>
            </a:extLst>
          </p:cNvPr>
          <p:cNvSpPr/>
          <p:nvPr/>
        </p:nvSpPr>
        <p:spPr>
          <a:xfrm>
            <a:off x="823912" y="2400300"/>
            <a:ext cx="8763800" cy="0"/>
          </a:xfrm>
          <a:prstGeom prst="line">
            <a:avLst/>
          </a:prstGeom>
          <a:ln w="104775" cap="flat">
            <a:solidFill>
              <a:srgbClr val="D73F09"/>
            </a:solidFill>
            <a:prstDash val="solid"/>
            <a:headEnd type="none" w="sm" len="sm"/>
            <a:tailEnd type="none" w="sm" len="sm"/>
          </a:ln>
        </p:spPr>
        <p:txBody>
          <a:bodyPr/>
          <a:lstStyle/>
          <a:p>
            <a:endParaRPr lang="en-US"/>
          </a:p>
        </p:txBody>
      </p:sp>
      <p:sp>
        <p:nvSpPr>
          <p:cNvPr id="3" name="This placeholder text and here for you to see how text looks in this text box.">
            <a:extLst>
              <a:ext uri="{FF2B5EF4-FFF2-40B4-BE49-F238E27FC236}">
                <a16:creationId xmlns:a16="http://schemas.microsoft.com/office/drawing/2014/main" id="{EEFC221D-345F-6F18-A619-C302552139AD}"/>
              </a:ext>
            </a:extLst>
          </p:cNvPr>
          <p:cNvSpPr txBox="1">
            <a:spLocks/>
          </p:cNvSpPr>
          <p:nvPr/>
        </p:nvSpPr>
        <p:spPr>
          <a:xfrm>
            <a:off x="470593" y="6591699"/>
            <a:ext cx="3907760" cy="2555835"/>
          </a:xfrm>
          <a:prstGeom prst="rect">
            <a:avLst/>
          </a:prstGeom>
        </p:spPr>
        <p:txBody>
          <a:bodyPr vert="horz" lIns="91440" tIns="45720" rIns="91440" bIns="45720" rtlCol="0">
            <a:normAutofit/>
          </a:bodyPr>
          <a:lstStyle>
            <a:lvl1pPr marL="0" indent="0" algn="l" defTabSz="825500" rtl="0" eaLnBrk="1" latinLnBrk="0" hangingPunct="1">
              <a:lnSpc>
                <a:spcPct val="100000"/>
              </a:lnSpc>
              <a:spcBef>
                <a:spcPts val="0"/>
              </a:spcBef>
              <a:buSzTx/>
              <a:buFont typeface="Arial" pitchFamily="34" charset="0"/>
              <a:buNone/>
              <a:defRPr sz="4000" kern="1200">
                <a:solidFill>
                  <a:schemeClr val="tx1"/>
                </a:solidFill>
                <a:latin typeface="Kievit Offc"/>
                <a:ea typeface="Kievit Offc"/>
                <a:cs typeface="Kievit Offc"/>
                <a:sym typeface="Kievit Off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Career-Relevant Curriculum</a:t>
            </a:r>
          </a:p>
        </p:txBody>
      </p:sp>
      <p:sp>
        <p:nvSpPr>
          <p:cNvPr id="6" name="This placeholder text and here for you to see how text looks in this text box.">
            <a:extLst>
              <a:ext uri="{FF2B5EF4-FFF2-40B4-BE49-F238E27FC236}">
                <a16:creationId xmlns:a16="http://schemas.microsoft.com/office/drawing/2014/main" id="{64B1B571-6F44-E36F-566E-541B4847ABEB}"/>
              </a:ext>
            </a:extLst>
          </p:cNvPr>
          <p:cNvSpPr txBox="1"/>
          <p:nvPr/>
        </p:nvSpPr>
        <p:spPr>
          <a:xfrm>
            <a:off x="4755439" y="6621054"/>
            <a:ext cx="3907760" cy="2555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lvl1pPr algn="l" defTabSz="825500">
              <a:defRPr sz="4000">
                <a:solidFill>
                  <a:srgbClr val="000000"/>
                </a:solidFill>
                <a:latin typeface="Kievit Offc"/>
                <a:ea typeface="Kievit Offc"/>
                <a:cs typeface="Kievit Offc"/>
                <a:sym typeface="Kievit Offc"/>
              </a:defRPr>
            </a:lvl1pPr>
          </a:lstStyle>
          <a:p>
            <a:pPr algn="ctr"/>
            <a:r>
              <a:rPr lang="en-US">
                <a:solidFill>
                  <a:schemeClr val="tx1"/>
                </a:solidFill>
              </a:rPr>
              <a:t>Tailored Career Support</a:t>
            </a:r>
            <a:endParaRPr>
              <a:solidFill>
                <a:schemeClr val="tx1"/>
              </a:solidFill>
            </a:endParaRPr>
          </a:p>
        </p:txBody>
      </p:sp>
      <p:sp>
        <p:nvSpPr>
          <p:cNvPr id="7" name="This placeholder text and here for you to see how text looks in this text box.">
            <a:extLst>
              <a:ext uri="{FF2B5EF4-FFF2-40B4-BE49-F238E27FC236}">
                <a16:creationId xmlns:a16="http://schemas.microsoft.com/office/drawing/2014/main" id="{C3DEEC09-D31C-1E1E-0EAE-8AEED650D472}"/>
              </a:ext>
            </a:extLst>
          </p:cNvPr>
          <p:cNvSpPr txBox="1"/>
          <p:nvPr/>
        </p:nvSpPr>
        <p:spPr>
          <a:xfrm>
            <a:off x="9167863" y="6602716"/>
            <a:ext cx="4267200" cy="2555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lvl1pPr algn="l" defTabSz="825500">
              <a:defRPr sz="4000">
                <a:solidFill>
                  <a:srgbClr val="000000"/>
                </a:solidFill>
                <a:latin typeface="Kievit Offc"/>
                <a:ea typeface="Kievit Offc"/>
                <a:cs typeface="Kievit Offc"/>
                <a:sym typeface="Kievit Offc"/>
              </a:defRPr>
            </a:lvl1pPr>
          </a:lstStyle>
          <a:p>
            <a:pPr algn="ctr"/>
            <a:r>
              <a:rPr lang="en-US">
                <a:solidFill>
                  <a:schemeClr val="tx1"/>
                </a:solidFill>
              </a:rPr>
              <a:t> Employer &amp; Alumni Networks</a:t>
            </a:r>
            <a:endParaRPr>
              <a:solidFill>
                <a:schemeClr val="tx1"/>
              </a:solidFill>
            </a:endParaRPr>
          </a:p>
        </p:txBody>
      </p:sp>
      <p:pic>
        <p:nvPicPr>
          <p:cNvPr id="8" name="OSU_icon_book_01.png" descr="OSU_icon_book_01.png">
            <a:extLst>
              <a:ext uri="{FF2B5EF4-FFF2-40B4-BE49-F238E27FC236}">
                <a16:creationId xmlns:a16="http://schemas.microsoft.com/office/drawing/2014/main" id="{C014B28E-4466-1F2A-1BF0-4AF592ECDB75}"/>
              </a:ext>
            </a:extLst>
          </p:cNvPr>
          <p:cNvPicPr>
            <a:picLocks noChangeAspect="1"/>
          </p:cNvPicPr>
          <p:nvPr/>
        </p:nvPicPr>
        <p:blipFill>
          <a:blip r:embed="rId3"/>
          <a:stretch>
            <a:fillRect/>
          </a:stretch>
        </p:blipFill>
        <p:spPr>
          <a:xfrm>
            <a:off x="1146555" y="3931771"/>
            <a:ext cx="2555836" cy="2555835"/>
          </a:xfrm>
          <a:prstGeom prst="rect">
            <a:avLst/>
          </a:prstGeom>
          <a:ln w="12700">
            <a:miter lim="400000"/>
          </a:ln>
        </p:spPr>
      </p:pic>
      <p:sp>
        <p:nvSpPr>
          <p:cNvPr id="9" name="This placeholder text and here for you to see how text looks in this text box.">
            <a:extLst>
              <a:ext uri="{FF2B5EF4-FFF2-40B4-BE49-F238E27FC236}">
                <a16:creationId xmlns:a16="http://schemas.microsoft.com/office/drawing/2014/main" id="{37FA169E-B7B8-586D-6448-F2E65A38E7A0}"/>
              </a:ext>
            </a:extLst>
          </p:cNvPr>
          <p:cNvSpPr txBox="1"/>
          <p:nvPr/>
        </p:nvSpPr>
        <p:spPr>
          <a:xfrm>
            <a:off x="13732997" y="6621055"/>
            <a:ext cx="4267200" cy="2555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lvl1pPr algn="l" defTabSz="825500">
              <a:defRPr sz="4000">
                <a:solidFill>
                  <a:srgbClr val="000000"/>
                </a:solidFill>
                <a:latin typeface="Kievit Offc"/>
                <a:ea typeface="Kievit Offc"/>
                <a:cs typeface="Kievit Offc"/>
                <a:sym typeface="Kievit Offc"/>
              </a:defRPr>
            </a:lvl1pPr>
          </a:lstStyle>
          <a:p>
            <a:pPr algn="ctr"/>
            <a:r>
              <a:rPr lang="en-US">
                <a:solidFill>
                  <a:schemeClr val="tx1"/>
                </a:solidFill>
              </a:rPr>
              <a:t>Connected </a:t>
            </a:r>
            <a:br>
              <a:rPr lang="en-US">
                <a:solidFill>
                  <a:schemeClr val="tx1"/>
                </a:solidFill>
              </a:rPr>
            </a:br>
            <a:r>
              <a:rPr lang="en-US">
                <a:solidFill>
                  <a:schemeClr val="tx1"/>
                </a:solidFill>
              </a:rPr>
              <a:t>Co-Curriculars</a:t>
            </a:r>
            <a:endParaRPr>
              <a:solidFill>
                <a:schemeClr val="tx1"/>
              </a:solidFill>
            </a:endParaRPr>
          </a:p>
        </p:txBody>
      </p:sp>
      <p:pic>
        <p:nvPicPr>
          <p:cNvPr id="10" name="Picture 9" descr="A black and white map with a pin and a path&#10;&#10;AI-generated content may be incorrect.">
            <a:extLst>
              <a:ext uri="{FF2B5EF4-FFF2-40B4-BE49-F238E27FC236}">
                <a16:creationId xmlns:a16="http://schemas.microsoft.com/office/drawing/2014/main" id="{5D878FA2-C1F3-DE0A-3BCB-15A689B1F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840" y="3662277"/>
            <a:ext cx="3003277" cy="3003277"/>
          </a:xfrm>
          <a:prstGeom prst="rect">
            <a:avLst/>
          </a:prstGeom>
          <a:ln w="12700">
            <a:miter lim="400000"/>
          </a:ln>
        </p:spPr>
      </p:pic>
      <p:pic>
        <p:nvPicPr>
          <p:cNvPr id="11" name="Picture 10" descr="A black background with a black square&#10;&#10;AI-generated content may be incorrect.">
            <a:extLst>
              <a:ext uri="{FF2B5EF4-FFF2-40B4-BE49-F238E27FC236}">
                <a16:creationId xmlns:a16="http://schemas.microsoft.com/office/drawing/2014/main" id="{DDE12FD1-DFF6-DC1B-0099-E15CB4F51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0083" y="3477107"/>
            <a:ext cx="3373619" cy="3373619"/>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36687082-9A50-2B30-C3C0-77113F56A7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8400" y="3865582"/>
            <a:ext cx="2555836" cy="2555836"/>
          </a:xfrm>
          <a:prstGeom prst="rect">
            <a:avLst/>
          </a:prstGeom>
        </p:spPr>
      </p:pic>
    </p:spTree>
    <p:extLst>
      <p:ext uri="{BB962C8B-B14F-4D97-AF65-F5344CB8AC3E}">
        <p14:creationId xmlns:p14="http://schemas.microsoft.com/office/powerpoint/2010/main" val="283323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1" name="Online Media 10" title="Meet Your Career Advisor: Liberal Arts">
            <a:hlinkClick r:id="" action="ppaction://media"/>
            <a:extLst>
              <a:ext uri="{FF2B5EF4-FFF2-40B4-BE49-F238E27FC236}">
                <a16:creationId xmlns:a16="http://schemas.microsoft.com/office/drawing/2014/main" id="{93484937-65E8-D616-EDEC-7C0D0FAF5754}"/>
              </a:ext>
            </a:extLst>
          </p:cNvPr>
          <p:cNvPicPr>
            <a:picLocks noRot="1" noChangeAspect="1"/>
          </p:cNvPicPr>
          <p:nvPr>
            <a:videoFile r:link="rId1"/>
          </p:nvPr>
        </p:nvPicPr>
        <p:blipFill>
          <a:blip r:embed="rId6"/>
          <a:stretch>
            <a:fillRect/>
          </a:stretch>
        </p:blipFill>
        <p:spPr>
          <a:xfrm>
            <a:off x="726948" y="2297480"/>
            <a:ext cx="10074408" cy="5692040"/>
          </a:xfrm>
          <a:prstGeom prst="rect">
            <a:avLst/>
          </a:prstGeom>
        </p:spPr>
      </p:pic>
      <p:pic>
        <p:nvPicPr>
          <p:cNvPr id="8" name="Online Media 7" title="Meet Your Career Advisor: Agricultural Sciences">
            <a:hlinkClick r:id="" action="ppaction://media"/>
            <a:extLst>
              <a:ext uri="{FF2B5EF4-FFF2-40B4-BE49-F238E27FC236}">
                <a16:creationId xmlns:a16="http://schemas.microsoft.com/office/drawing/2014/main" id="{30D0121B-7042-6C55-55E8-8E007900C491}"/>
              </a:ext>
            </a:extLst>
          </p:cNvPr>
          <p:cNvPicPr>
            <a:picLocks noRot="1" noChangeAspect="1"/>
          </p:cNvPicPr>
          <p:nvPr>
            <a:videoFile r:link="rId2"/>
          </p:nvPr>
        </p:nvPicPr>
        <p:blipFill>
          <a:blip r:embed="rId7"/>
          <a:stretch>
            <a:fillRect/>
          </a:stretch>
        </p:blipFill>
        <p:spPr>
          <a:xfrm>
            <a:off x="11301982" y="3375314"/>
            <a:ext cx="6259068" cy="3536373"/>
          </a:xfrm>
          <a:prstGeom prst="rect">
            <a:avLst/>
          </a:prstGeom>
        </p:spPr>
      </p:pic>
      <p:pic>
        <p:nvPicPr>
          <p:cNvPr id="2" name="Online Media 1" title="Meet Your Career Advisor: CEOAS">
            <a:hlinkClick r:id="" action="ppaction://media"/>
            <a:extLst>
              <a:ext uri="{FF2B5EF4-FFF2-40B4-BE49-F238E27FC236}">
                <a16:creationId xmlns:a16="http://schemas.microsoft.com/office/drawing/2014/main" id="{BC5999D1-3FB7-1190-C145-603DB3A6ABED}"/>
              </a:ext>
            </a:extLst>
          </p:cNvPr>
          <p:cNvPicPr>
            <a:picLocks noRot="1" noChangeAspect="1"/>
          </p:cNvPicPr>
          <p:nvPr>
            <a:videoFile r:link="rId3"/>
          </p:nvPr>
        </p:nvPicPr>
        <p:blipFill>
          <a:blip r:embed="rId8"/>
          <a:stretch>
            <a:fillRect/>
          </a:stretch>
        </p:blipFill>
        <p:spPr>
          <a:xfrm>
            <a:off x="428854" y="284844"/>
            <a:ext cx="17323024" cy="9572170"/>
          </a:xfrm>
          <a:prstGeom prst="rect">
            <a:avLst/>
          </a:prstGeom>
        </p:spPr>
      </p:pic>
    </p:spTree>
    <p:extLst>
      <p:ext uri="{BB962C8B-B14F-4D97-AF65-F5344CB8AC3E}">
        <p14:creationId xmlns:p14="http://schemas.microsoft.com/office/powerpoint/2010/main" val="10471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sitting at a table&#10;&#10;AI-generated content may be incorrect.">
            <a:extLst>
              <a:ext uri="{FF2B5EF4-FFF2-40B4-BE49-F238E27FC236}">
                <a16:creationId xmlns:a16="http://schemas.microsoft.com/office/drawing/2014/main" id="{9DFFF06E-2674-0BD7-ED9F-45C8807766B5}"/>
              </a:ext>
            </a:extLst>
          </p:cNvPr>
          <p:cNvPicPr>
            <a:picLocks noChangeAspect="1"/>
          </p:cNvPicPr>
          <p:nvPr/>
        </p:nvPicPr>
        <p:blipFill>
          <a:blip r:embed="rId3" cstate="print">
            <a:extLst>
              <a:ext uri="{28A0092B-C50C-407E-A947-70E740481C1C}">
                <a14:useLocalDpi xmlns:a14="http://schemas.microsoft.com/office/drawing/2010/main" val="0"/>
              </a:ext>
            </a:extLst>
          </a:blip>
          <a:srcRect r="13015" b="-2"/>
          <a:stretch>
            <a:fillRect/>
          </a:stretch>
        </p:blipFill>
        <p:spPr>
          <a:xfrm>
            <a:off x="482595" y="482598"/>
            <a:ext cx="8512345" cy="4526107"/>
          </a:xfrm>
          <a:prstGeom prst="rect">
            <a:avLst/>
          </a:prstGeom>
        </p:spPr>
      </p:pic>
      <p:pic>
        <p:nvPicPr>
          <p:cNvPr id="9" name="Picture 8" descr="A group of people sitting around a table with laptops&#10;&#10;AI-generated content may be incorrect.">
            <a:extLst>
              <a:ext uri="{FF2B5EF4-FFF2-40B4-BE49-F238E27FC236}">
                <a16:creationId xmlns:a16="http://schemas.microsoft.com/office/drawing/2014/main" id="{18D476A6-5BC9-E37C-92EF-AA36326D5427}"/>
              </a:ext>
            </a:extLst>
          </p:cNvPr>
          <p:cNvPicPr>
            <a:picLocks noChangeAspect="1"/>
          </p:cNvPicPr>
          <p:nvPr/>
        </p:nvPicPr>
        <p:blipFill>
          <a:blip r:embed="rId4" cstate="print">
            <a:extLst>
              <a:ext uri="{28A0092B-C50C-407E-A947-70E740481C1C}">
                <a14:useLocalDpi xmlns:a14="http://schemas.microsoft.com/office/drawing/2010/main" val="0"/>
              </a:ext>
            </a:extLst>
          </a:blip>
          <a:srcRect r="1" b="11418"/>
          <a:stretch>
            <a:fillRect/>
          </a:stretch>
        </p:blipFill>
        <p:spPr>
          <a:xfrm>
            <a:off x="482595" y="5266279"/>
            <a:ext cx="8512345" cy="4184931"/>
          </a:xfrm>
          <a:prstGeom prst="rect">
            <a:avLst/>
          </a:prstGeom>
        </p:spPr>
      </p:pic>
      <p:pic>
        <p:nvPicPr>
          <p:cNvPr id="5" name="Picture 4" descr="A person holding a piece of paper&#10;&#10;AI-generated content may be incorrect.">
            <a:extLst>
              <a:ext uri="{FF2B5EF4-FFF2-40B4-BE49-F238E27FC236}">
                <a16:creationId xmlns:a16="http://schemas.microsoft.com/office/drawing/2014/main" id="{1856E33A-356B-4F9B-9315-8D9B594C0834}"/>
              </a:ext>
            </a:extLst>
          </p:cNvPr>
          <p:cNvPicPr>
            <a:picLocks noChangeAspect="1"/>
          </p:cNvPicPr>
          <p:nvPr/>
        </p:nvPicPr>
        <p:blipFill>
          <a:blip r:embed="rId5" cstate="print">
            <a:extLst>
              <a:ext uri="{28A0092B-C50C-407E-A947-70E740481C1C}">
                <a14:useLocalDpi xmlns:a14="http://schemas.microsoft.com/office/drawing/2010/main" val="0"/>
              </a:ext>
            </a:extLst>
          </a:blip>
          <a:srcRect l="25948" r="10698" b="-1"/>
          <a:stretch>
            <a:fillRect/>
          </a:stretch>
        </p:blipFill>
        <p:spPr>
          <a:xfrm>
            <a:off x="9293059" y="482599"/>
            <a:ext cx="8512346" cy="8968611"/>
          </a:xfrm>
          <a:prstGeom prst="rect">
            <a:avLst/>
          </a:prstGeom>
        </p:spPr>
      </p:pic>
    </p:spTree>
    <p:extLst>
      <p:ext uri="{BB962C8B-B14F-4D97-AF65-F5344CB8AC3E}">
        <p14:creationId xmlns:p14="http://schemas.microsoft.com/office/powerpoint/2010/main" val="288379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6939D-F9AB-AAC2-AF3E-4D1FDEB1EE3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6E070BEA-B3F1-C2BB-B32D-94D0F53F7A9A}"/>
              </a:ext>
            </a:extLst>
          </p:cNvPr>
          <p:cNvSpPr txBox="1"/>
          <p:nvPr/>
        </p:nvSpPr>
        <p:spPr>
          <a:xfrm>
            <a:off x="7778894" y="3071813"/>
            <a:ext cx="9311554"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latin typeface="Kievit Offc"/>
              </a:rPr>
              <a:t>"I worked with my kid to broaden his understanding of what </a:t>
            </a:r>
            <a:r>
              <a:rPr lang="en-US" sz="3800" b="1" dirty="0">
                <a:latin typeface="Kievit Offc"/>
              </a:rPr>
              <a:t>advising</a:t>
            </a:r>
            <a:r>
              <a:rPr lang="en-US" sz="3800" dirty="0">
                <a:latin typeface="Kievit Offc"/>
              </a:rPr>
              <a:t> meant. Sometimes students think academic advisors only remove holds or select classes, but they are critical resources who can really help students get their footing. In Engineering, advisors can often be the gateway to </a:t>
            </a:r>
            <a:r>
              <a:rPr lang="en-US" sz="3800" b="1" dirty="0">
                <a:latin typeface="Kievit Offc"/>
              </a:rPr>
              <a:t>internships</a:t>
            </a:r>
            <a:r>
              <a:rPr lang="en-US" sz="3800" dirty="0">
                <a:latin typeface="Kievit Offc"/>
              </a:rPr>
              <a:t> and </a:t>
            </a:r>
            <a:r>
              <a:rPr lang="en-US" sz="3800" b="1" dirty="0">
                <a:latin typeface="Kievit Offc"/>
              </a:rPr>
              <a:t>professional opportunities</a:t>
            </a:r>
            <a:r>
              <a:rPr lang="en-US" sz="3800" dirty="0">
                <a:latin typeface="Kievit Offc"/>
              </a:rPr>
              <a:t> and help students understand how to take advantage of those opportunities..."</a:t>
            </a:r>
            <a:endParaRPr lang="en-US" sz="3800">
              <a:latin typeface="Kievit Offc"/>
              <a:ea typeface="Calibri"/>
              <a:cs typeface="Calibri"/>
            </a:endParaRPr>
          </a:p>
        </p:txBody>
      </p:sp>
      <p:sp>
        <p:nvSpPr>
          <p:cNvPr id="15" name="TextBox 14">
            <a:extLst>
              <a:ext uri="{FF2B5EF4-FFF2-40B4-BE49-F238E27FC236}">
                <a16:creationId xmlns:a16="http://schemas.microsoft.com/office/drawing/2014/main" id="{30E33DD1-4DBB-DAE7-04E3-BD1044616F6E}"/>
              </a:ext>
            </a:extLst>
          </p:cNvPr>
          <p:cNvSpPr txBox="1"/>
          <p:nvPr/>
        </p:nvSpPr>
        <p:spPr>
          <a:xfrm>
            <a:off x="757237" y="585787"/>
            <a:ext cx="1687353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dirty="0">
                <a:latin typeface="Stratum2 Bold"/>
              </a:rPr>
              <a:t>How did you support your student in utilizing academic and career resources?</a:t>
            </a:r>
            <a:r>
              <a:rPr lang="en-US" sz="6600" dirty="0">
                <a:latin typeface="Stratum2 Bold"/>
              </a:rPr>
              <a:t> </a:t>
            </a:r>
            <a:endParaRPr lang="en-US" sz="4800" dirty="0">
              <a:latin typeface="Stratum2 Bold"/>
            </a:endParaRPr>
          </a:p>
        </p:txBody>
      </p:sp>
      <p:pic>
        <p:nvPicPr>
          <p:cNvPr id="16" name="Picture 15" descr="A person in a grey sweater&#10;&#10;AI-generated content may be incorrect.">
            <a:extLst>
              <a:ext uri="{FF2B5EF4-FFF2-40B4-BE49-F238E27FC236}">
                <a16:creationId xmlns:a16="http://schemas.microsoft.com/office/drawing/2014/main" id="{B058D7D3-57CF-FFED-9B1C-2DEF31537B1C}"/>
              </a:ext>
            </a:extLst>
          </p:cNvPr>
          <p:cNvPicPr>
            <a:picLocks noChangeAspect="1"/>
          </p:cNvPicPr>
          <p:nvPr/>
        </p:nvPicPr>
        <p:blipFill>
          <a:blip r:embed="rId3"/>
          <a:srcRect l="12017" t="4900" r="2703" b="37194"/>
          <a:stretch>
            <a:fillRect/>
          </a:stretch>
        </p:blipFill>
        <p:spPr>
          <a:xfrm>
            <a:off x="938359" y="3071813"/>
            <a:ext cx="6031572" cy="6296331"/>
          </a:xfrm>
          <a:prstGeom prst="ellipse">
            <a:avLst/>
          </a:prstGeom>
        </p:spPr>
      </p:pic>
    </p:spTree>
    <p:extLst>
      <p:ext uri="{BB962C8B-B14F-4D97-AF65-F5344CB8AC3E}">
        <p14:creationId xmlns:p14="http://schemas.microsoft.com/office/powerpoint/2010/main" val="3792507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4A58-25BB-63B9-3C91-814B1E678380}"/>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6F3DB2F-E332-8A42-0346-48DF14FB72F0}"/>
              </a:ext>
            </a:extLst>
          </p:cNvPr>
          <p:cNvSpPr txBox="1"/>
          <p:nvPr/>
        </p:nvSpPr>
        <p:spPr>
          <a:xfrm>
            <a:off x="7778894" y="3071813"/>
            <a:ext cx="9249208"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latin typeface="Kievit Offc"/>
              </a:rPr>
              <a:t>"...Second, the </a:t>
            </a:r>
            <a:r>
              <a:rPr lang="en-US" sz="3800" b="1" dirty="0">
                <a:latin typeface="Kievit Offc"/>
              </a:rPr>
              <a:t>Learning Corner</a:t>
            </a:r>
            <a:r>
              <a:rPr lang="en-US" sz="3800" dirty="0">
                <a:latin typeface="Kievit Offc"/>
              </a:rPr>
              <a:t> is an amazing resource. I've directed not just my OSU kid to it, but my younger kid too for help on </a:t>
            </a:r>
            <a:r>
              <a:rPr lang="en-US" sz="3800" b="1" dirty="0">
                <a:latin typeface="Kievit Offc"/>
              </a:rPr>
              <a:t>planning, procrastination, and stress management</a:t>
            </a:r>
            <a:r>
              <a:rPr lang="en-US" sz="3800" dirty="0">
                <a:latin typeface="Kievit Offc"/>
              </a:rPr>
              <a:t>. A lot of the information there is stuff that I could share, but I know that my kids will listen differently to an expert voice online than to me. After all, the goal is to help them succeed, not to get the credit for it."</a:t>
            </a:r>
            <a:endParaRPr lang="en-US" sz="3800">
              <a:latin typeface="Calibri"/>
              <a:ea typeface="Calibri"/>
              <a:cs typeface="Calibri"/>
            </a:endParaRPr>
          </a:p>
          <a:p>
            <a:endParaRPr lang="en-US" sz="3800" dirty="0">
              <a:latin typeface="Kievit Offc"/>
            </a:endParaRPr>
          </a:p>
          <a:p>
            <a:r>
              <a:rPr lang="en-US" sz="3800" i="1" dirty="0">
                <a:latin typeface="Kievit Offc"/>
              </a:rPr>
              <a:t>-Steve </a:t>
            </a:r>
            <a:r>
              <a:rPr lang="en-US" sz="3800" i="1" err="1">
                <a:latin typeface="Kievit Offc"/>
              </a:rPr>
              <a:t>Wuhs</a:t>
            </a:r>
            <a:r>
              <a:rPr lang="en-US" sz="3800" i="1" dirty="0">
                <a:latin typeface="Kievit Offc"/>
              </a:rPr>
              <a:t>, OSU student parent</a:t>
            </a:r>
          </a:p>
        </p:txBody>
      </p:sp>
      <p:sp>
        <p:nvSpPr>
          <p:cNvPr id="15" name="TextBox 14">
            <a:extLst>
              <a:ext uri="{FF2B5EF4-FFF2-40B4-BE49-F238E27FC236}">
                <a16:creationId xmlns:a16="http://schemas.microsoft.com/office/drawing/2014/main" id="{A1A9E16D-EB19-0452-5F4A-B6D24DA3B99D}"/>
              </a:ext>
            </a:extLst>
          </p:cNvPr>
          <p:cNvSpPr txBox="1"/>
          <p:nvPr/>
        </p:nvSpPr>
        <p:spPr>
          <a:xfrm>
            <a:off x="757237" y="585787"/>
            <a:ext cx="1687353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dirty="0">
                <a:latin typeface="Stratum2 Bold"/>
              </a:rPr>
              <a:t>How did you support your student in utilizing academic and career resources?</a:t>
            </a:r>
            <a:r>
              <a:rPr lang="en-US" sz="6600" dirty="0">
                <a:latin typeface="Stratum2 Bold"/>
              </a:rPr>
              <a:t> </a:t>
            </a:r>
            <a:endParaRPr lang="en-US" sz="4800" dirty="0">
              <a:latin typeface="Stratum2 Bold"/>
            </a:endParaRPr>
          </a:p>
        </p:txBody>
      </p:sp>
      <p:pic>
        <p:nvPicPr>
          <p:cNvPr id="16" name="Picture 15" descr="A person in a grey sweater&#10;&#10;AI-generated content may be incorrect.">
            <a:extLst>
              <a:ext uri="{FF2B5EF4-FFF2-40B4-BE49-F238E27FC236}">
                <a16:creationId xmlns:a16="http://schemas.microsoft.com/office/drawing/2014/main" id="{AF625B74-29A5-DC6B-3AA0-AD607E8D1B6D}"/>
              </a:ext>
            </a:extLst>
          </p:cNvPr>
          <p:cNvPicPr>
            <a:picLocks noChangeAspect="1"/>
          </p:cNvPicPr>
          <p:nvPr/>
        </p:nvPicPr>
        <p:blipFill>
          <a:blip r:embed="rId3"/>
          <a:srcRect l="12017" t="4900" r="2703" b="37194"/>
          <a:stretch>
            <a:fillRect/>
          </a:stretch>
        </p:blipFill>
        <p:spPr>
          <a:xfrm>
            <a:off x="938359" y="3071813"/>
            <a:ext cx="6031572" cy="6296331"/>
          </a:xfrm>
          <a:prstGeom prst="ellipse">
            <a:avLst/>
          </a:prstGeom>
          <a:ln>
            <a:noFill/>
          </a:ln>
        </p:spPr>
      </p:pic>
    </p:spTree>
    <p:extLst>
      <p:ext uri="{BB962C8B-B14F-4D97-AF65-F5344CB8AC3E}">
        <p14:creationId xmlns:p14="http://schemas.microsoft.com/office/powerpoint/2010/main" val="248989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675F0-848F-147F-6F68-D8E82938935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A724ABA-FB76-BDF0-38A1-EEE9684E85B6}"/>
              </a:ext>
              <a:ext uri="{C183D7F6-B498-43B3-948B-1728B52AA6E4}">
                <adec:decorative xmlns:adec="http://schemas.microsoft.com/office/drawing/2017/decorative" val="1"/>
              </a:ext>
            </a:extLst>
          </p:cNvPr>
          <p:cNvSpPr/>
          <p:nvPr/>
        </p:nvSpPr>
        <p:spPr>
          <a:xfrm>
            <a:off x="1683144" y="3695700"/>
            <a:ext cx="8763800" cy="0"/>
          </a:xfrm>
          <a:prstGeom prst="line">
            <a:avLst/>
          </a:prstGeom>
          <a:ln w="104775" cap="flat">
            <a:solidFill>
              <a:srgbClr val="D73F09"/>
            </a:soli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24D25C8E-4559-4BA6-AD9A-16130236E007}"/>
              </a:ext>
            </a:extLst>
          </p:cNvPr>
          <p:cNvGrpSpPr/>
          <p:nvPr/>
        </p:nvGrpSpPr>
        <p:grpSpPr>
          <a:xfrm>
            <a:off x="12920043" y="0"/>
            <a:ext cx="5367957" cy="10287000"/>
            <a:chOff x="0" y="0"/>
            <a:chExt cx="1413783" cy="2709333"/>
          </a:xfrm>
        </p:grpSpPr>
        <p:sp>
          <p:nvSpPr>
            <p:cNvPr id="4" name="Freeform 4">
              <a:extLst>
                <a:ext uri="{FF2B5EF4-FFF2-40B4-BE49-F238E27FC236}">
                  <a16:creationId xmlns:a16="http://schemas.microsoft.com/office/drawing/2014/main" id="{EAD08342-0CE7-5609-0F03-53F83CA864AE}"/>
                </a:ext>
              </a:extLst>
            </p:cNvPr>
            <p:cNvSpPr/>
            <p:nvPr/>
          </p:nvSpPr>
          <p:spPr>
            <a:xfrm>
              <a:off x="0" y="0"/>
              <a:ext cx="1413783" cy="2709333"/>
            </a:xfrm>
            <a:custGeom>
              <a:avLst/>
              <a:gdLst/>
              <a:ahLst/>
              <a:cxnLst/>
              <a:rect l="l" t="t" r="r" b="b"/>
              <a:pathLst>
                <a:path w="1413783" h="2709333">
                  <a:moveTo>
                    <a:pt x="0" y="0"/>
                  </a:moveTo>
                  <a:lnTo>
                    <a:pt x="1413783" y="0"/>
                  </a:lnTo>
                  <a:lnTo>
                    <a:pt x="1413783" y="2709333"/>
                  </a:lnTo>
                  <a:lnTo>
                    <a:pt x="0" y="2709333"/>
                  </a:lnTo>
                  <a:close/>
                </a:path>
              </a:pathLst>
            </a:custGeom>
            <a:solidFill>
              <a:srgbClr val="D73F09"/>
            </a:solidFill>
          </p:spPr>
          <p:txBody>
            <a:bodyPr/>
            <a:lstStyle/>
            <a:p>
              <a:endParaRPr lang="en-US"/>
            </a:p>
          </p:txBody>
        </p:sp>
        <p:sp>
          <p:nvSpPr>
            <p:cNvPr id="5" name="TextBox 5">
              <a:extLst>
                <a:ext uri="{FF2B5EF4-FFF2-40B4-BE49-F238E27FC236}">
                  <a16:creationId xmlns:a16="http://schemas.microsoft.com/office/drawing/2014/main" id="{85A884C5-4213-6752-D405-AFE190ABECA5}"/>
                </a:ext>
              </a:extLst>
            </p:cNvPr>
            <p:cNvSpPr txBox="1"/>
            <p:nvPr/>
          </p:nvSpPr>
          <p:spPr>
            <a:xfrm>
              <a:off x="0" y="-85725"/>
              <a:ext cx="1413783" cy="2795058"/>
            </a:xfrm>
            <a:prstGeom prst="rect">
              <a:avLst/>
            </a:prstGeom>
          </p:spPr>
          <p:txBody>
            <a:bodyPr lIns="50800" tIns="50800" rIns="50800" bIns="50800" rtlCol="0" anchor="ctr"/>
            <a:lstStyle/>
            <a:p>
              <a:pPr algn="ctr">
                <a:lnSpc>
                  <a:spcPts val="3249"/>
                </a:lnSpc>
              </a:pPr>
              <a:endParaRPr/>
            </a:p>
          </p:txBody>
        </p:sp>
      </p:grpSp>
      <p:sp>
        <p:nvSpPr>
          <p:cNvPr id="7" name="TextBox 7">
            <a:extLst>
              <a:ext uri="{FF2B5EF4-FFF2-40B4-BE49-F238E27FC236}">
                <a16:creationId xmlns:a16="http://schemas.microsoft.com/office/drawing/2014/main" id="{68A2B1C8-B123-A992-B421-B95D4C29E449}"/>
              </a:ext>
            </a:extLst>
          </p:cNvPr>
          <p:cNvSpPr txBox="1"/>
          <p:nvPr/>
        </p:nvSpPr>
        <p:spPr>
          <a:xfrm>
            <a:off x="1683144" y="4000500"/>
            <a:ext cx="8763800" cy="2769989"/>
          </a:xfrm>
          <a:prstGeom prst="rect">
            <a:avLst/>
          </a:prstGeom>
        </p:spPr>
        <p:txBody>
          <a:bodyPr lIns="0" tIns="0" rIns="0" bIns="0" rtlCol="0" anchor="t">
            <a:spAutoFit/>
          </a:bodyPr>
          <a:lstStyle/>
          <a:p>
            <a:pPr algn="l"/>
            <a:r>
              <a:rPr lang="en-US" sz="6000" dirty="0">
                <a:solidFill>
                  <a:srgbClr val="000000"/>
                </a:solidFill>
                <a:latin typeface="Kievit Offc"/>
                <a:ea typeface="Kievit Offc"/>
                <a:cs typeface="Kievit Offc"/>
                <a:sym typeface="Kievit Offc"/>
              </a:rPr>
              <a:t>What’s something you’re most excited to share about with your student? </a:t>
            </a:r>
          </a:p>
        </p:txBody>
      </p:sp>
      <p:sp>
        <p:nvSpPr>
          <p:cNvPr id="8" name="TextBox 8">
            <a:extLst>
              <a:ext uri="{FF2B5EF4-FFF2-40B4-BE49-F238E27FC236}">
                <a16:creationId xmlns:a16="http://schemas.microsoft.com/office/drawing/2014/main" id="{BA0725B9-09CF-D52C-0FE4-BCBDF5B4C22E}"/>
              </a:ext>
            </a:extLst>
          </p:cNvPr>
          <p:cNvSpPr txBox="1"/>
          <p:nvPr/>
        </p:nvSpPr>
        <p:spPr>
          <a:xfrm>
            <a:off x="1683144" y="1333500"/>
            <a:ext cx="12753867" cy="1384995"/>
          </a:xfrm>
          <a:prstGeom prst="rect">
            <a:avLst/>
          </a:prstGeom>
        </p:spPr>
        <p:txBody>
          <a:bodyPr lIns="0" tIns="0" rIns="0" bIns="0" rtlCol="0" anchor="t">
            <a:spAutoFit/>
          </a:bodyPr>
          <a:lstStyle/>
          <a:p>
            <a:pPr algn="l">
              <a:lnSpc>
                <a:spcPts val="10800"/>
              </a:lnSpc>
            </a:pPr>
            <a:r>
              <a:rPr lang="en-US" sz="9000" b="1">
                <a:solidFill>
                  <a:srgbClr val="000000"/>
                </a:solidFill>
                <a:latin typeface="Stratum2 Bold" panose="020B0506030000020004" pitchFamily="34" charset="77"/>
                <a:ea typeface="Stratum2 Bold"/>
                <a:cs typeface="Stratum2 Bold"/>
                <a:sym typeface="Stratum2"/>
              </a:rPr>
              <a:t>Takeaway time!</a:t>
            </a:r>
          </a:p>
        </p:txBody>
      </p:sp>
      <p:sp>
        <p:nvSpPr>
          <p:cNvPr id="10" name="Freeform 10">
            <a:extLst>
              <a:ext uri="{FF2B5EF4-FFF2-40B4-BE49-F238E27FC236}">
                <a16:creationId xmlns:a16="http://schemas.microsoft.com/office/drawing/2014/main" id="{40F1A39D-C43F-6D53-26A5-54B27E507C9B}"/>
              </a:ext>
            </a:extLst>
          </p:cNvPr>
          <p:cNvSpPr/>
          <p:nvPr/>
        </p:nvSpPr>
        <p:spPr>
          <a:xfrm rot="-2311613">
            <a:off x="13284927" y="2785503"/>
            <a:ext cx="4714389" cy="4851383"/>
          </a:xfrm>
          <a:custGeom>
            <a:avLst/>
            <a:gdLst/>
            <a:ahLst/>
            <a:cxnLst/>
            <a:rect l="l" t="t" r="r" b="b"/>
            <a:pathLst>
              <a:path w="4714389" h="4851383">
                <a:moveTo>
                  <a:pt x="0" y="0"/>
                </a:moveTo>
                <a:lnTo>
                  <a:pt x="4714389" y="0"/>
                </a:lnTo>
                <a:lnTo>
                  <a:pt x="4714389" y="4851382"/>
                </a:lnTo>
                <a:lnTo>
                  <a:pt x="0" y="4851382"/>
                </a:lnTo>
                <a:lnTo>
                  <a:pt x="0" y="0"/>
                </a:lnTo>
                <a:close/>
              </a:path>
            </a:pathLst>
          </a:custGeom>
          <a:blipFill>
            <a:blip r:embed="rId3"/>
            <a:stretch>
              <a:fillRect l="-1583" r="-1364"/>
            </a:stretch>
          </a:blipFill>
        </p:spPr>
        <p:txBody>
          <a:bodyPr/>
          <a:lstStyle/>
          <a:p>
            <a:endParaRPr lang="en-US"/>
          </a:p>
        </p:txBody>
      </p:sp>
    </p:spTree>
    <p:extLst>
      <p:ext uri="{BB962C8B-B14F-4D97-AF65-F5344CB8AC3E}">
        <p14:creationId xmlns:p14="http://schemas.microsoft.com/office/powerpoint/2010/main" val="448103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 name="Picture 36" descr="A person holding a square sign&#10;&#10;AI-generated content may be incorrect.">
            <a:extLst>
              <a:ext uri="{FF2B5EF4-FFF2-40B4-BE49-F238E27FC236}">
                <a16:creationId xmlns:a16="http://schemas.microsoft.com/office/drawing/2014/main" id="{EFC4B10C-9E0C-E71D-FDC2-2440B2FB2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4256047"/>
            <a:ext cx="6986976" cy="4657984"/>
          </a:xfrm>
          <a:prstGeom prst="rect">
            <a:avLst/>
          </a:prstGeom>
        </p:spPr>
      </p:pic>
      <p:sp>
        <p:nvSpPr>
          <p:cNvPr id="3" name="TextBox 3"/>
          <p:cNvSpPr txBox="1"/>
          <p:nvPr/>
        </p:nvSpPr>
        <p:spPr>
          <a:xfrm>
            <a:off x="1028700" y="1359261"/>
            <a:ext cx="6370994" cy="2769989"/>
          </a:xfrm>
          <a:prstGeom prst="rect">
            <a:avLst/>
          </a:prstGeom>
        </p:spPr>
        <p:txBody>
          <a:bodyPr lIns="0" tIns="0" rIns="0" bIns="0" rtlCol="0" anchor="t">
            <a:spAutoFit/>
          </a:bodyPr>
          <a:lstStyle/>
          <a:p>
            <a:pPr>
              <a:lnSpc>
                <a:spcPts val="10800"/>
              </a:lnSpc>
            </a:pPr>
            <a:r>
              <a:rPr lang="en-US" sz="9000" b="1" dirty="0">
                <a:solidFill>
                  <a:srgbClr val="FFFFFF"/>
                </a:solidFill>
                <a:latin typeface="Stratum2 Bold"/>
                <a:sym typeface="Stratum2"/>
              </a:rPr>
              <a:t>STAY CONNECTED</a:t>
            </a:r>
            <a:endParaRPr lang="en-US" dirty="0"/>
          </a:p>
        </p:txBody>
      </p:sp>
      <p:sp>
        <p:nvSpPr>
          <p:cNvPr id="14" name="TextBox 14"/>
          <p:cNvSpPr txBox="1"/>
          <p:nvPr/>
        </p:nvSpPr>
        <p:spPr>
          <a:xfrm>
            <a:off x="9593932" y="2898129"/>
            <a:ext cx="7422858" cy="654025"/>
          </a:xfrm>
          <a:prstGeom prst="rect">
            <a:avLst/>
          </a:prstGeom>
        </p:spPr>
        <p:txBody>
          <a:bodyPr wrap="square" lIns="0" tIns="0" rIns="0" bIns="0" rtlCol="0" anchor="t">
            <a:spAutoFit/>
          </a:bodyPr>
          <a:lstStyle/>
          <a:p>
            <a:pPr algn="l">
              <a:lnSpc>
                <a:spcPts val="5200"/>
              </a:lnSpc>
            </a:pPr>
            <a:r>
              <a:rPr lang="en-US" sz="4000" dirty="0">
                <a:solidFill>
                  <a:srgbClr val="FFFFFF"/>
                </a:solidFill>
                <a:latin typeface="Stratum2 Regular"/>
                <a:ea typeface="Stratum2 Regular"/>
                <a:cs typeface="Stratum2 Regular"/>
                <a:sym typeface="Stratum2"/>
              </a:rPr>
              <a:t>Follow us on Instagram!</a:t>
            </a:r>
          </a:p>
        </p:txBody>
      </p:sp>
      <p:sp>
        <p:nvSpPr>
          <p:cNvPr id="35" name="Freeform 35"/>
          <p:cNvSpPr/>
          <p:nvPr/>
        </p:nvSpPr>
        <p:spPr>
          <a:xfrm>
            <a:off x="1028700" y="9174086"/>
            <a:ext cx="1993543" cy="637039"/>
          </a:xfrm>
          <a:custGeom>
            <a:avLst/>
            <a:gdLst/>
            <a:ahLst/>
            <a:cxnLst/>
            <a:rect l="l" t="t" r="r" b="b"/>
            <a:pathLst>
              <a:path w="1993543" h="637039">
                <a:moveTo>
                  <a:pt x="0" y="0"/>
                </a:moveTo>
                <a:lnTo>
                  <a:pt x="1993543" y="0"/>
                </a:lnTo>
                <a:lnTo>
                  <a:pt x="1993543" y="637039"/>
                </a:lnTo>
                <a:lnTo>
                  <a:pt x="0" y="637039"/>
                </a:lnTo>
                <a:lnTo>
                  <a:pt x="0" y="0"/>
                </a:lnTo>
                <a:close/>
              </a:path>
            </a:pathLst>
          </a:custGeom>
          <a:blipFill>
            <a:blip r:embed="rId4"/>
            <a:stretch>
              <a:fillRect/>
            </a:stretch>
          </a:blipFill>
        </p:spPr>
        <p:txBody>
          <a:bodyPr/>
          <a:lstStyle/>
          <a:p>
            <a:endParaRPr lang="en-US"/>
          </a:p>
        </p:txBody>
      </p:sp>
      <p:sp>
        <p:nvSpPr>
          <p:cNvPr id="36" name="Freeform 36"/>
          <p:cNvSpPr/>
          <p:nvPr/>
        </p:nvSpPr>
        <p:spPr>
          <a:xfrm rot="1791068">
            <a:off x="6651840" y="3354892"/>
            <a:ext cx="2532013" cy="2613690"/>
          </a:xfrm>
          <a:custGeom>
            <a:avLst/>
            <a:gdLst/>
            <a:ahLst/>
            <a:cxnLst/>
            <a:rect l="l" t="t" r="r" b="b"/>
            <a:pathLst>
              <a:path w="2532013" h="2613690">
                <a:moveTo>
                  <a:pt x="0" y="0"/>
                </a:moveTo>
                <a:lnTo>
                  <a:pt x="2532013" y="0"/>
                </a:lnTo>
                <a:lnTo>
                  <a:pt x="2532013" y="2613690"/>
                </a:lnTo>
                <a:lnTo>
                  <a:pt x="0" y="2613690"/>
                </a:lnTo>
                <a:lnTo>
                  <a:pt x="0" y="0"/>
                </a:lnTo>
                <a:close/>
              </a:path>
            </a:pathLst>
          </a:custGeom>
          <a:blipFill>
            <a:blip r:embed="rId5"/>
            <a:stretch>
              <a:fillRect/>
            </a:stretch>
          </a:blipFill>
        </p:spPr>
        <p:txBody>
          <a:bodyPr/>
          <a:lstStyle/>
          <a:p>
            <a:endParaRPr lang="en-US"/>
          </a:p>
        </p:txBody>
      </p:sp>
      <p:pic>
        <p:nvPicPr>
          <p:cNvPr id="39" name="Picture 38" descr="A qr code with a logo&#10;&#10;AI-generated content may be incorrect.">
            <a:extLst>
              <a:ext uri="{FF2B5EF4-FFF2-40B4-BE49-F238E27FC236}">
                <a16:creationId xmlns:a16="http://schemas.microsoft.com/office/drawing/2014/main" id="{E93DEB49-3C16-005C-4A41-B01AFEF46F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3932" y="4416413"/>
            <a:ext cx="3497030" cy="4017864"/>
          </a:xfrm>
          <a:prstGeom prst="rect">
            <a:avLst/>
          </a:prstGeom>
        </p:spPr>
      </p:pic>
      <p:pic>
        <p:nvPicPr>
          <p:cNvPr id="2" name="Picture 1" descr="A qr code with black and orange dots&#10;&#10;AI-generated content may be incorrect.">
            <a:extLst>
              <a:ext uri="{FF2B5EF4-FFF2-40B4-BE49-F238E27FC236}">
                <a16:creationId xmlns:a16="http://schemas.microsoft.com/office/drawing/2014/main" id="{0D3881B8-6216-1944-5701-36309BF68F13}"/>
              </a:ext>
            </a:extLst>
          </p:cNvPr>
          <p:cNvPicPr>
            <a:picLocks noChangeAspect="1"/>
          </p:cNvPicPr>
          <p:nvPr/>
        </p:nvPicPr>
        <p:blipFill>
          <a:blip r:embed="rId7"/>
          <a:stretch>
            <a:fillRect/>
          </a:stretch>
        </p:blipFill>
        <p:spPr>
          <a:xfrm>
            <a:off x="13584237" y="4435474"/>
            <a:ext cx="3890964" cy="4005264"/>
          </a:xfrm>
          <a:prstGeom prst="rect">
            <a:avLst/>
          </a:prstGeom>
        </p:spPr>
      </p:pic>
      <p:sp>
        <p:nvSpPr>
          <p:cNvPr id="4" name="TextBox 3">
            <a:extLst>
              <a:ext uri="{FF2B5EF4-FFF2-40B4-BE49-F238E27FC236}">
                <a16:creationId xmlns:a16="http://schemas.microsoft.com/office/drawing/2014/main" id="{8880B0F0-DCDD-19FC-F149-51E4E8939FF2}"/>
              </a:ext>
            </a:extLst>
          </p:cNvPr>
          <p:cNvSpPr txBox="1"/>
          <p:nvPr/>
        </p:nvSpPr>
        <p:spPr>
          <a:xfrm>
            <a:off x="14160500" y="803909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Kievit Offc"/>
                <a:ea typeface="Calibri"/>
                <a:cs typeface="Calibri"/>
              </a:rPr>
              <a:t>CAREEROSU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288C27-6544-E5A6-C34F-611CC72B2D83}"/>
              </a:ext>
            </a:extLst>
          </p:cNvPr>
          <p:cNvPicPr>
            <a:picLocks noChangeAspect="1"/>
          </p:cNvPicPr>
          <p:nvPr/>
        </p:nvPicPr>
        <p:blipFill>
          <a:blip r:embed="rId3"/>
          <a:srcRect l="14168" r="10581" b="-192"/>
          <a:stretch>
            <a:fillRect/>
          </a:stretch>
        </p:blipFill>
        <p:spPr>
          <a:xfrm>
            <a:off x="7989939" y="726358"/>
            <a:ext cx="9790168" cy="8834293"/>
          </a:xfrm>
          <a:prstGeom prst="rect">
            <a:avLst/>
          </a:prstGeom>
        </p:spPr>
      </p:pic>
      <p:sp>
        <p:nvSpPr>
          <p:cNvPr id="3" name="AutoShape 3"/>
          <p:cNvSpPr/>
          <p:nvPr/>
        </p:nvSpPr>
        <p:spPr>
          <a:xfrm>
            <a:off x="741335" y="6976565"/>
            <a:ext cx="6944397" cy="1"/>
          </a:xfrm>
          <a:prstGeom prst="line">
            <a:avLst/>
          </a:prstGeom>
          <a:ln w="104775" cap="flat">
            <a:solidFill>
              <a:srgbClr val="D73F09"/>
            </a:solidFill>
            <a:prstDash val="solid"/>
            <a:headEnd type="none" w="sm" len="sm"/>
            <a:tailEnd type="none" w="sm" len="sm"/>
          </a:ln>
        </p:spPr>
        <p:txBody>
          <a:bodyPr/>
          <a:lstStyle/>
          <a:p>
            <a:endParaRPr lang="en-US"/>
          </a:p>
        </p:txBody>
      </p:sp>
      <p:sp>
        <p:nvSpPr>
          <p:cNvPr id="4" name="Freeform 4"/>
          <p:cNvSpPr/>
          <p:nvPr/>
        </p:nvSpPr>
        <p:spPr>
          <a:xfrm>
            <a:off x="733732" y="9174086"/>
            <a:ext cx="1993543" cy="637039"/>
          </a:xfrm>
          <a:custGeom>
            <a:avLst/>
            <a:gdLst/>
            <a:ahLst/>
            <a:cxnLst/>
            <a:rect l="l" t="t" r="r" b="b"/>
            <a:pathLst>
              <a:path w="1993543" h="637039">
                <a:moveTo>
                  <a:pt x="0" y="0"/>
                </a:moveTo>
                <a:lnTo>
                  <a:pt x="1993543" y="0"/>
                </a:lnTo>
                <a:lnTo>
                  <a:pt x="1993543" y="637039"/>
                </a:lnTo>
                <a:lnTo>
                  <a:pt x="0" y="637039"/>
                </a:lnTo>
                <a:lnTo>
                  <a:pt x="0" y="0"/>
                </a:lnTo>
                <a:close/>
              </a:path>
            </a:pathLst>
          </a:custGeom>
          <a:blipFill>
            <a:blip r:embed="rId4"/>
            <a:stretch>
              <a:fillRect/>
            </a:stretch>
          </a:blipFill>
        </p:spPr>
        <p:txBody>
          <a:bodyPr/>
          <a:lstStyle/>
          <a:p>
            <a:endParaRPr lang="en-US"/>
          </a:p>
        </p:txBody>
      </p:sp>
      <p:sp>
        <p:nvSpPr>
          <p:cNvPr id="5" name="Freeform 5"/>
          <p:cNvSpPr/>
          <p:nvPr/>
        </p:nvSpPr>
        <p:spPr>
          <a:xfrm rot="1386121">
            <a:off x="7049318" y="-230470"/>
            <a:ext cx="2632209" cy="2841791"/>
          </a:xfrm>
          <a:custGeom>
            <a:avLst/>
            <a:gdLst/>
            <a:ahLst/>
            <a:cxnLst/>
            <a:rect l="l" t="t" r="r" b="b"/>
            <a:pathLst>
              <a:path w="2632209" h="2841791">
                <a:moveTo>
                  <a:pt x="0" y="0"/>
                </a:moveTo>
                <a:lnTo>
                  <a:pt x="2632208" y="0"/>
                </a:lnTo>
                <a:lnTo>
                  <a:pt x="2632208" y="2841790"/>
                </a:lnTo>
                <a:lnTo>
                  <a:pt x="0" y="2841790"/>
                </a:lnTo>
                <a:lnTo>
                  <a:pt x="0" y="0"/>
                </a:lnTo>
                <a:close/>
              </a:path>
            </a:pathLst>
          </a:custGeom>
          <a:blipFill>
            <a:blip r:embed="rId5"/>
            <a:stretch>
              <a:fillRect/>
            </a:stretch>
          </a:blipFill>
        </p:spPr>
        <p:txBody>
          <a:bodyPr/>
          <a:lstStyle/>
          <a:p>
            <a:endParaRPr lang="en-US"/>
          </a:p>
        </p:txBody>
      </p:sp>
      <p:sp>
        <p:nvSpPr>
          <p:cNvPr id="6" name="Freeform 6"/>
          <p:cNvSpPr/>
          <p:nvPr/>
        </p:nvSpPr>
        <p:spPr>
          <a:xfrm rot="20754935">
            <a:off x="8601812" y="2424488"/>
            <a:ext cx="1300494" cy="1178573"/>
          </a:xfrm>
          <a:custGeom>
            <a:avLst/>
            <a:gdLst/>
            <a:ahLst/>
            <a:cxnLst/>
            <a:rect l="l" t="t" r="r" b="b"/>
            <a:pathLst>
              <a:path w="1300494" h="1178573">
                <a:moveTo>
                  <a:pt x="0" y="0"/>
                </a:moveTo>
                <a:lnTo>
                  <a:pt x="1300494" y="0"/>
                </a:lnTo>
                <a:lnTo>
                  <a:pt x="1300494" y="1178573"/>
                </a:lnTo>
                <a:lnTo>
                  <a:pt x="0" y="1178573"/>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641555" y="2492835"/>
            <a:ext cx="9195435" cy="4376391"/>
          </a:xfrm>
          <a:prstGeom prst="rect">
            <a:avLst/>
          </a:prstGeom>
        </p:spPr>
        <p:txBody>
          <a:bodyPr lIns="0" tIns="0" rIns="0" bIns="0" rtlCol="0" anchor="t">
            <a:spAutoFit/>
          </a:bodyPr>
          <a:lstStyle/>
          <a:p>
            <a:pPr>
              <a:lnSpc>
                <a:spcPts val="8399"/>
              </a:lnSpc>
            </a:pPr>
            <a:r>
              <a:rPr lang="en-US" sz="9950" b="1">
                <a:solidFill>
                  <a:srgbClr val="FFFFFF"/>
                </a:solidFill>
                <a:latin typeface="Stratum2 Bold"/>
                <a:sym typeface="Stratum2"/>
              </a:rPr>
              <a:t>Academic &amp; Career Skills </a:t>
            </a:r>
          </a:p>
          <a:p>
            <a:pPr>
              <a:lnSpc>
                <a:spcPts val="8399"/>
              </a:lnSpc>
            </a:pPr>
            <a:r>
              <a:rPr lang="en-US" sz="9950" b="1">
                <a:solidFill>
                  <a:srgbClr val="FFFFFF"/>
                </a:solidFill>
                <a:latin typeface="Stratum2 Bold"/>
                <a:sym typeface="Stratum2"/>
              </a:rPr>
              <a:t>for Now and What's Next</a:t>
            </a:r>
            <a:endParaRPr lang="en-US"/>
          </a:p>
        </p:txBody>
      </p:sp>
      <p:sp>
        <p:nvSpPr>
          <p:cNvPr id="8" name="TextBox 8"/>
          <p:cNvSpPr txBox="1"/>
          <p:nvPr/>
        </p:nvSpPr>
        <p:spPr>
          <a:xfrm>
            <a:off x="759769" y="7356859"/>
            <a:ext cx="7737124" cy="870688"/>
          </a:xfrm>
          <a:prstGeom prst="rect">
            <a:avLst/>
          </a:prstGeom>
        </p:spPr>
        <p:txBody>
          <a:bodyPr lIns="0" tIns="0" rIns="0" bIns="0" rtlCol="0" anchor="t">
            <a:spAutoFit/>
          </a:bodyPr>
          <a:lstStyle/>
          <a:p>
            <a:pPr algn="l">
              <a:lnSpc>
                <a:spcPts val="3500"/>
              </a:lnSpc>
            </a:pPr>
            <a:r>
              <a:rPr lang="en-US" sz="2800">
                <a:solidFill>
                  <a:srgbClr val="FFFFFF"/>
                </a:solidFill>
                <a:latin typeface="Kievit Offc"/>
                <a:ea typeface="Kievit Offc"/>
                <a:cs typeface="Kievit Offc"/>
                <a:sym typeface="Kievit Offc"/>
              </a:rPr>
              <a:t>Academic Success Center &amp; </a:t>
            </a:r>
          </a:p>
          <a:p>
            <a:pPr algn="l">
              <a:lnSpc>
                <a:spcPts val="3500"/>
              </a:lnSpc>
            </a:pPr>
            <a:r>
              <a:rPr lang="en-US" sz="2800">
                <a:solidFill>
                  <a:srgbClr val="FFFFFF"/>
                </a:solidFill>
                <a:latin typeface="Kievit Offc"/>
                <a:ea typeface="Kievit Offc"/>
                <a:cs typeface="Kievit Offc"/>
                <a:sym typeface="Kievit Offc"/>
              </a:rPr>
              <a:t>Career Development Center</a:t>
            </a:r>
          </a:p>
        </p:txBody>
      </p:sp>
      <p:sp>
        <p:nvSpPr>
          <p:cNvPr id="9" name="TextBox 9"/>
          <p:cNvSpPr txBox="1"/>
          <p:nvPr/>
        </p:nvSpPr>
        <p:spPr>
          <a:xfrm>
            <a:off x="733732" y="1822987"/>
            <a:ext cx="7737124" cy="440057"/>
          </a:xfrm>
          <a:prstGeom prst="rect">
            <a:avLst/>
          </a:prstGeom>
        </p:spPr>
        <p:txBody>
          <a:bodyPr lIns="0" tIns="0" rIns="0" bIns="0" rtlCol="0" anchor="t">
            <a:spAutoFit/>
          </a:bodyPr>
          <a:lstStyle/>
          <a:p>
            <a:pPr algn="l">
              <a:lnSpc>
                <a:spcPts val="3500"/>
              </a:lnSpc>
            </a:pPr>
            <a:r>
              <a:rPr lang="en-US" sz="2800">
                <a:solidFill>
                  <a:srgbClr val="D73F09"/>
                </a:solidFill>
                <a:latin typeface="Kievit Offc"/>
                <a:ea typeface="Kievit Offc"/>
                <a:cs typeface="Kievit Offc"/>
                <a:sym typeface="Kievit Offc"/>
              </a:rPr>
              <a:t>OREGON STATE UNIVERSITY</a:t>
            </a:r>
          </a:p>
        </p:txBody>
      </p:sp>
      <p:sp>
        <p:nvSpPr>
          <p:cNvPr id="10" name="Freeform 10"/>
          <p:cNvSpPr/>
          <p:nvPr/>
        </p:nvSpPr>
        <p:spPr>
          <a:xfrm rot="19643682">
            <a:off x="15107734" y="8462832"/>
            <a:ext cx="1493397" cy="1437395"/>
          </a:xfrm>
          <a:custGeom>
            <a:avLst/>
            <a:gdLst/>
            <a:ahLst/>
            <a:cxnLst/>
            <a:rect l="l" t="t" r="r" b="b"/>
            <a:pathLst>
              <a:path w="1493397" h="1437395">
                <a:moveTo>
                  <a:pt x="0" y="0"/>
                </a:moveTo>
                <a:lnTo>
                  <a:pt x="1493397" y="0"/>
                </a:lnTo>
                <a:lnTo>
                  <a:pt x="1493397" y="1437394"/>
                </a:lnTo>
                <a:lnTo>
                  <a:pt x="0" y="143739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scot on a football field&#10;&#10;AI-generated content may be incorrect.">
            <a:extLst>
              <a:ext uri="{FF2B5EF4-FFF2-40B4-BE49-F238E27FC236}">
                <a16:creationId xmlns:a16="http://schemas.microsoft.com/office/drawing/2014/main" id="{A511C280-93DE-9562-218A-904032ADDAAE}"/>
              </a:ext>
            </a:extLst>
          </p:cNvPr>
          <p:cNvPicPr>
            <a:picLocks noChangeAspect="1"/>
          </p:cNvPicPr>
          <p:nvPr/>
        </p:nvPicPr>
        <p:blipFill>
          <a:blip r:embed="rId3" cstate="print">
            <a:extLst>
              <a:ext uri="{28A0092B-C50C-407E-A947-70E740481C1C}">
                <a14:useLocalDpi xmlns:a14="http://schemas.microsoft.com/office/drawing/2010/main" val="0"/>
              </a:ext>
            </a:extLst>
          </a:blip>
          <a:srcRect l="28501" r="26324"/>
          <a:stretch/>
        </p:blipFill>
        <p:spPr>
          <a:xfrm>
            <a:off x="-537475" y="-2579043"/>
            <a:ext cx="8718373" cy="12866043"/>
          </a:xfrm>
          <a:prstGeom prst="rect">
            <a:avLst/>
          </a:prstGeom>
        </p:spPr>
      </p:pic>
      <p:grpSp>
        <p:nvGrpSpPr>
          <p:cNvPr id="3" name="Group 3"/>
          <p:cNvGrpSpPr/>
          <p:nvPr/>
        </p:nvGrpSpPr>
        <p:grpSpPr>
          <a:xfrm>
            <a:off x="9144001" y="3610892"/>
            <a:ext cx="8496544" cy="2632870"/>
            <a:chOff x="-149496" y="-180975"/>
            <a:chExt cx="11328726" cy="3510493"/>
          </a:xfrm>
        </p:grpSpPr>
        <p:sp>
          <p:nvSpPr>
            <p:cNvPr id="4" name="TextBox 4"/>
            <p:cNvSpPr txBox="1"/>
            <p:nvPr/>
          </p:nvSpPr>
          <p:spPr>
            <a:xfrm>
              <a:off x="-149496" y="-180975"/>
              <a:ext cx="10668001" cy="1846660"/>
            </a:xfrm>
            <a:prstGeom prst="rect">
              <a:avLst/>
            </a:prstGeom>
          </p:spPr>
          <p:txBody>
            <a:bodyPr wrap="square" lIns="0" tIns="0" rIns="0" bIns="0" rtlCol="0" anchor="t">
              <a:spAutoFit/>
            </a:bodyPr>
            <a:lstStyle/>
            <a:p>
              <a:pPr algn="l">
                <a:lnSpc>
                  <a:spcPts val="10800"/>
                </a:lnSpc>
              </a:pPr>
              <a:r>
                <a:rPr lang="en-US" sz="9000" b="1">
                  <a:solidFill>
                    <a:srgbClr val="191919"/>
                  </a:solidFill>
                  <a:latin typeface="Stratum2 Bold" panose="020B0506030000020004" pitchFamily="34" charset="77"/>
                  <a:ea typeface="Stratum2 Bold"/>
                  <a:cs typeface="Stratum2 Bold"/>
                  <a:sym typeface="Stratum2"/>
                </a:rPr>
                <a:t>THANK YOU!</a:t>
              </a:r>
            </a:p>
          </p:txBody>
        </p:sp>
        <p:sp>
          <p:nvSpPr>
            <p:cNvPr id="5" name="TextBox 5"/>
            <p:cNvSpPr txBox="1"/>
            <p:nvPr/>
          </p:nvSpPr>
          <p:spPr>
            <a:xfrm>
              <a:off x="161667" y="2671815"/>
              <a:ext cx="10356837" cy="657703"/>
            </a:xfrm>
            <a:prstGeom prst="rect">
              <a:avLst/>
            </a:prstGeom>
          </p:spPr>
          <p:txBody>
            <a:bodyPr lIns="0" tIns="0" rIns="0" bIns="0" rtlCol="0" anchor="t">
              <a:spAutoFit/>
            </a:bodyPr>
            <a:lstStyle/>
            <a:p>
              <a:pPr algn="l">
                <a:lnSpc>
                  <a:spcPts val="3900"/>
                </a:lnSpc>
              </a:pPr>
              <a:r>
                <a:rPr lang="en-US" sz="3200">
                  <a:solidFill>
                    <a:srgbClr val="191919"/>
                  </a:solidFill>
                  <a:latin typeface="Kievit Offc"/>
                  <a:ea typeface="Kievit Offc"/>
                  <a:cs typeface="Kievit Offc"/>
                  <a:sym typeface="Kievit Offc"/>
                </a:rPr>
                <a:t>We can’t wait to see you in the fall!</a:t>
              </a:r>
            </a:p>
          </p:txBody>
        </p:sp>
        <p:sp>
          <p:nvSpPr>
            <p:cNvPr id="6" name="AutoShape 6"/>
            <p:cNvSpPr/>
            <p:nvPr/>
          </p:nvSpPr>
          <p:spPr>
            <a:xfrm>
              <a:off x="0" y="2249853"/>
              <a:ext cx="11179230" cy="0"/>
            </a:xfrm>
            <a:prstGeom prst="line">
              <a:avLst/>
            </a:prstGeom>
            <a:ln w="139700" cap="flat">
              <a:solidFill>
                <a:srgbClr val="D73F09"/>
              </a:solidFill>
              <a:prstDash val="solid"/>
              <a:headEnd type="none" w="sm" len="sm"/>
              <a:tailEnd type="none" w="sm" len="sm"/>
            </a:ln>
          </p:spPr>
          <p:txBody>
            <a:bodyPr/>
            <a:lstStyle/>
            <a:p>
              <a:endParaRPr lang="en-US"/>
            </a:p>
          </p:txBody>
        </p:sp>
      </p:grpSp>
      <p:sp>
        <p:nvSpPr>
          <p:cNvPr id="8" name="Freeform 8"/>
          <p:cNvSpPr/>
          <p:nvPr/>
        </p:nvSpPr>
        <p:spPr>
          <a:xfrm>
            <a:off x="1028700" y="9106740"/>
            <a:ext cx="2138460" cy="684120"/>
          </a:xfrm>
          <a:custGeom>
            <a:avLst/>
            <a:gdLst/>
            <a:ahLst/>
            <a:cxnLst/>
            <a:rect l="l" t="t" r="r" b="b"/>
            <a:pathLst>
              <a:path w="2138460" h="684120">
                <a:moveTo>
                  <a:pt x="0" y="0"/>
                </a:moveTo>
                <a:lnTo>
                  <a:pt x="2138460" y="0"/>
                </a:lnTo>
                <a:lnTo>
                  <a:pt x="2138460" y="684120"/>
                </a:lnTo>
                <a:lnTo>
                  <a:pt x="0" y="684120"/>
                </a:lnTo>
                <a:lnTo>
                  <a:pt x="0" y="0"/>
                </a:lnTo>
                <a:close/>
              </a:path>
            </a:pathLst>
          </a:custGeom>
          <a:blipFill>
            <a:blip r:embed="rId4"/>
            <a:stretch>
              <a:fillRect/>
            </a:stretch>
          </a:blipFill>
        </p:spPr>
        <p:txBody>
          <a:bodyPr/>
          <a:lstStyle/>
          <a:p>
            <a:endParaRPr lang="en-US"/>
          </a:p>
        </p:txBody>
      </p:sp>
      <p:sp>
        <p:nvSpPr>
          <p:cNvPr id="9" name="Freeform 9"/>
          <p:cNvSpPr/>
          <p:nvPr/>
        </p:nvSpPr>
        <p:spPr>
          <a:xfrm rot="2063440">
            <a:off x="5677283" y="7216654"/>
            <a:ext cx="1511843" cy="1455149"/>
          </a:xfrm>
          <a:custGeom>
            <a:avLst/>
            <a:gdLst/>
            <a:ahLst/>
            <a:cxnLst/>
            <a:rect l="l" t="t" r="r" b="b"/>
            <a:pathLst>
              <a:path w="1511843" h="1455149">
                <a:moveTo>
                  <a:pt x="0" y="0"/>
                </a:moveTo>
                <a:lnTo>
                  <a:pt x="1511842" y="0"/>
                </a:lnTo>
                <a:lnTo>
                  <a:pt x="1511842" y="1455149"/>
                </a:lnTo>
                <a:lnTo>
                  <a:pt x="0" y="1455149"/>
                </a:lnTo>
                <a:lnTo>
                  <a:pt x="0" y="0"/>
                </a:lnTo>
                <a:close/>
              </a:path>
            </a:pathLst>
          </a:custGeom>
          <a:blipFill>
            <a:blip r:embed="rId5"/>
            <a:stretch>
              <a:fillRect/>
            </a:stretch>
          </a:blipFill>
        </p:spPr>
        <p:txBody>
          <a:bodyPr/>
          <a:lstStyle/>
          <a:p>
            <a:endParaRPr lang="en-US"/>
          </a:p>
        </p:txBody>
      </p:sp>
      <p:sp>
        <p:nvSpPr>
          <p:cNvPr id="10" name="Freeform 10"/>
          <p:cNvSpPr/>
          <p:nvPr/>
        </p:nvSpPr>
        <p:spPr>
          <a:xfrm rot="-1646105">
            <a:off x="6864794" y="752277"/>
            <a:ext cx="2632209" cy="2841791"/>
          </a:xfrm>
          <a:custGeom>
            <a:avLst/>
            <a:gdLst/>
            <a:ahLst/>
            <a:cxnLst/>
            <a:rect l="l" t="t" r="r" b="b"/>
            <a:pathLst>
              <a:path w="2632209" h="2841791">
                <a:moveTo>
                  <a:pt x="0" y="0"/>
                </a:moveTo>
                <a:lnTo>
                  <a:pt x="2632209" y="0"/>
                </a:lnTo>
                <a:lnTo>
                  <a:pt x="2632209" y="2841791"/>
                </a:lnTo>
                <a:lnTo>
                  <a:pt x="0" y="284179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3"/>
          <p:cNvSpPr/>
          <p:nvPr/>
        </p:nvSpPr>
        <p:spPr>
          <a:xfrm>
            <a:off x="6372723" y="1909862"/>
            <a:ext cx="4957144" cy="0"/>
          </a:xfrm>
          <a:prstGeom prst="line">
            <a:avLst/>
          </a:prstGeom>
          <a:ln w="104775" cap="flat">
            <a:solidFill>
              <a:srgbClr val="14110F"/>
            </a:solidFill>
            <a:prstDash val="solid"/>
            <a:headEnd type="none" w="sm" len="sm"/>
            <a:tailEnd type="none" w="sm" len="sm"/>
          </a:ln>
        </p:spPr>
        <p:txBody>
          <a:bodyPr/>
          <a:lstStyle/>
          <a:p>
            <a:endParaRPr lang="en-US"/>
          </a:p>
        </p:txBody>
      </p:sp>
      <p:sp>
        <p:nvSpPr>
          <p:cNvPr id="6" name="TextBox 6"/>
          <p:cNvSpPr txBox="1"/>
          <p:nvPr/>
        </p:nvSpPr>
        <p:spPr>
          <a:xfrm>
            <a:off x="2840947" y="7092071"/>
            <a:ext cx="5714999" cy="1500411"/>
          </a:xfrm>
          <a:prstGeom prst="rect">
            <a:avLst/>
          </a:prstGeom>
        </p:spPr>
        <p:txBody>
          <a:bodyPr wrap="square" lIns="0" tIns="0" rIns="0" bIns="0" rtlCol="0" anchor="t">
            <a:spAutoFit/>
          </a:bodyPr>
          <a:lstStyle/>
          <a:p>
            <a:pPr algn="ctr">
              <a:lnSpc>
                <a:spcPts val="3900"/>
              </a:lnSpc>
            </a:pPr>
            <a:r>
              <a:rPr lang="en-US" sz="3600" b="1" dirty="0">
                <a:solidFill>
                  <a:srgbClr val="14110F"/>
                </a:solidFill>
                <a:latin typeface="Kievit Offc"/>
                <a:ea typeface="Kievit Offc"/>
                <a:cs typeface="Kievit Offc"/>
                <a:sym typeface="Kievit Offc"/>
              </a:rPr>
              <a:t>Jen Rouse</a:t>
            </a:r>
            <a:br>
              <a:rPr lang="en-US" sz="3600" dirty="0">
                <a:latin typeface="Kievit Offc"/>
                <a:ea typeface="Kievit Offc"/>
                <a:cs typeface="Kievit Offc"/>
              </a:rPr>
            </a:br>
            <a:r>
              <a:rPr lang="en-US" sz="3600" dirty="0">
                <a:solidFill>
                  <a:srgbClr val="14110F"/>
                </a:solidFill>
                <a:latin typeface="Kievit Offc"/>
                <a:ea typeface="Kievit Offc"/>
                <a:cs typeface="Kievit Offc"/>
                <a:sym typeface="Kievit Offc"/>
              </a:rPr>
              <a:t>Career Development Center</a:t>
            </a:r>
            <a:endParaRPr lang="en-US" dirty="0"/>
          </a:p>
          <a:p>
            <a:pPr algn="l">
              <a:lnSpc>
                <a:spcPts val="3900"/>
              </a:lnSpc>
            </a:pPr>
            <a:endParaRPr lang="en-US" sz="3600">
              <a:solidFill>
                <a:srgbClr val="14110F"/>
              </a:solidFill>
              <a:latin typeface="Kievit Offc"/>
              <a:ea typeface="Kievit Offc"/>
              <a:cs typeface="Kievit Offc"/>
              <a:sym typeface="Kievit Offc"/>
            </a:endParaRPr>
          </a:p>
        </p:txBody>
      </p:sp>
      <p:sp>
        <p:nvSpPr>
          <p:cNvPr id="13" name="TextBox 13"/>
          <p:cNvSpPr txBox="1"/>
          <p:nvPr/>
        </p:nvSpPr>
        <p:spPr>
          <a:xfrm>
            <a:off x="6248400" y="616428"/>
            <a:ext cx="6118592" cy="1428083"/>
          </a:xfrm>
          <a:prstGeom prst="rect">
            <a:avLst/>
          </a:prstGeom>
        </p:spPr>
        <p:txBody>
          <a:bodyPr lIns="0" tIns="0" rIns="0" bIns="0" rtlCol="0" anchor="t">
            <a:spAutoFit/>
          </a:bodyPr>
          <a:lstStyle/>
          <a:p>
            <a:pPr>
              <a:lnSpc>
                <a:spcPts val="10800"/>
              </a:lnSpc>
            </a:pPr>
            <a:r>
              <a:rPr lang="en-US" sz="11500" b="1">
                <a:solidFill>
                  <a:srgbClr val="000000"/>
                </a:solidFill>
                <a:latin typeface="Stratum2 Bold" panose="020B0506030000020004" pitchFamily="34" charset="77"/>
                <a:ea typeface="Stratum2 Bold"/>
                <a:cs typeface="Stratum2 Bold"/>
              </a:rPr>
              <a:t>HELLO</a:t>
            </a:r>
            <a:r>
              <a:rPr lang="en-US" sz="9000" b="1">
                <a:solidFill>
                  <a:srgbClr val="000000"/>
                </a:solidFill>
                <a:latin typeface="Stratum2 Bold" panose="020B0506030000020004" pitchFamily="34" charset="77"/>
                <a:ea typeface="Stratum2 Bold"/>
                <a:cs typeface="Stratum2 Bold"/>
              </a:rPr>
              <a:t>!</a:t>
            </a:r>
          </a:p>
        </p:txBody>
      </p:sp>
      <p:sp>
        <p:nvSpPr>
          <p:cNvPr id="14" name="TextBox 14"/>
          <p:cNvSpPr txBox="1"/>
          <p:nvPr/>
        </p:nvSpPr>
        <p:spPr>
          <a:xfrm>
            <a:off x="4937768" y="2201496"/>
            <a:ext cx="7827053" cy="483466"/>
          </a:xfrm>
          <a:prstGeom prst="rect">
            <a:avLst/>
          </a:prstGeom>
        </p:spPr>
        <p:txBody>
          <a:bodyPr wrap="square" lIns="0" tIns="0" rIns="0" bIns="0" rtlCol="0" anchor="t">
            <a:spAutoFit/>
          </a:bodyPr>
          <a:lstStyle/>
          <a:p>
            <a:pPr algn="l">
              <a:lnSpc>
                <a:spcPts val="3900"/>
              </a:lnSpc>
            </a:pPr>
            <a:r>
              <a:rPr lang="en-US" sz="3200" spc="300">
                <a:solidFill>
                  <a:srgbClr val="14110F"/>
                </a:solidFill>
                <a:latin typeface="Kievit Offc"/>
                <a:ea typeface="Kievit Offc"/>
                <a:cs typeface="Kievit Offc"/>
                <a:sym typeface="Kievit Offc"/>
              </a:rPr>
              <a:t>Thank you for choosing Oregon State!</a:t>
            </a:r>
          </a:p>
        </p:txBody>
      </p:sp>
      <p:pic>
        <p:nvPicPr>
          <p:cNvPr id="1026" name="Picture 2" descr="A person smiling at camera&#10;&#10;AI-generated content may be incorrect.">
            <a:extLst>
              <a:ext uri="{FF2B5EF4-FFF2-40B4-BE49-F238E27FC236}">
                <a16:creationId xmlns:a16="http://schemas.microsoft.com/office/drawing/2014/main" id="{70FD83ED-891A-BD1E-F6E7-B898619D8427}"/>
              </a:ext>
            </a:extLst>
          </p:cNvPr>
          <p:cNvPicPr>
            <a:picLocks noChangeAspect="1" noChangeArrowheads="1"/>
          </p:cNvPicPr>
          <p:nvPr/>
        </p:nvPicPr>
        <p:blipFill>
          <a:blip r:embed="rId3"/>
          <a:srcRect l="9504" r="9504"/>
          <a:stretch>
            <a:fillRect/>
          </a:stretch>
        </p:blipFill>
        <p:spPr bwMode="auto">
          <a:xfrm>
            <a:off x="3964896" y="3090558"/>
            <a:ext cx="3467099" cy="34670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6">
            <a:extLst>
              <a:ext uri="{FF2B5EF4-FFF2-40B4-BE49-F238E27FC236}">
                <a16:creationId xmlns:a16="http://schemas.microsoft.com/office/drawing/2014/main" id="{46178843-7645-4F32-0E5A-44C20DBEEC5B}"/>
              </a:ext>
            </a:extLst>
          </p:cNvPr>
          <p:cNvSpPr txBox="1"/>
          <p:nvPr/>
        </p:nvSpPr>
        <p:spPr>
          <a:xfrm>
            <a:off x="9753600" y="7150214"/>
            <a:ext cx="5714999" cy="1000274"/>
          </a:xfrm>
          <a:prstGeom prst="rect">
            <a:avLst/>
          </a:prstGeom>
        </p:spPr>
        <p:txBody>
          <a:bodyPr wrap="square" lIns="0" tIns="0" rIns="0" bIns="0" rtlCol="0" anchor="t">
            <a:spAutoFit/>
          </a:bodyPr>
          <a:lstStyle/>
          <a:p>
            <a:pPr algn="ctr">
              <a:lnSpc>
                <a:spcPts val="3900"/>
              </a:lnSpc>
            </a:pPr>
            <a:r>
              <a:rPr lang="en-US" sz="3600" b="1" dirty="0">
                <a:solidFill>
                  <a:srgbClr val="14110F"/>
                </a:solidFill>
                <a:latin typeface="Kievit Offc"/>
                <a:ea typeface="Kievit Offc"/>
                <a:cs typeface="Kievit Offc"/>
                <a:sym typeface="Kievit Offc"/>
              </a:rPr>
              <a:t>Sarah Norek</a:t>
            </a:r>
            <a:br>
              <a:rPr lang="en-US" sz="3600" dirty="0">
                <a:latin typeface="Kievit Offc"/>
                <a:ea typeface="Kievit Offc"/>
                <a:cs typeface="Kievit Offc"/>
              </a:rPr>
            </a:br>
            <a:r>
              <a:rPr lang="en-US" sz="3600" dirty="0">
                <a:solidFill>
                  <a:srgbClr val="14110F"/>
                </a:solidFill>
                <a:latin typeface="Kievit Offc"/>
                <a:ea typeface="Kievit Offc"/>
                <a:cs typeface="Kievit Offc"/>
                <a:sym typeface="Kievit Offc"/>
              </a:rPr>
              <a:t>Academic Success Center</a:t>
            </a:r>
            <a:endParaRPr lang="en-US" dirty="0"/>
          </a:p>
        </p:txBody>
      </p:sp>
      <p:sp>
        <p:nvSpPr>
          <p:cNvPr id="16" name="AutoShape 4" descr="Anna Bentley's portrait">
            <a:extLst>
              <a:ext uri="{FF2B5EF4-FFF2-40B4-BE49-F238E27FC236}">
                <a16:creationId xmlns:a16="http://schemas.microsoft.com/office/drawing/2014/main" id="{A0B49963-51CC-3C5E-A332-8D2E3F565803}"/>
              </a:ext>
            </a:extLst>
          </p:cNvPr>
          <p:cNvSpPr>
            <a:spLocks noChangeAspect="1" noChangeArrowheads="1"/>
          </p:cNvSpPr>
          <p:nvPr/>
        </p:nvSpPr>
        <p:spPr bwMode="auto">
          <a:xfrm>
            <a:off x="8991600" y="1638300"/>
            <a:ext cx="3657600" cy="3657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1A0594F8-B575-90E3-EC16-31E1540C64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5600" y="2790520"/>
            <a:ext cx="4067331" cy="4067331"/>
          </a:xfrm>
          <a:prstGeom prst="ellipse">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08F8-4925-47DC-F321-6061FDC2DE86}"/>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141811A1-3E89-12F8-4E9C-40615A651E0F}"/>
              </a:ext>
            </a:extLst>
          </p:cNvPr>
          <p:cNvSpPr txBox="1"/>
          <p:nvPr/>
        </p:nvSpPr>
        <p:spPr>
          <a:xfrm>
            <a:off x="6084704" y="616428"/>
            <a:ext cx="6118592" cy="1481175"/>
          </a:xfrm>
          <a:prstGeom prst="rect">
            <a:avLst/>
          </a:prstGeom>
        </p:spPr>
        <p:txBody>
          <a:bodyPr lIns="0" tIns="0" rIns="0" bIns="0" rtlCol="0" anchor="t">
            <a:spAutoFit/>
          </a:bodyPr>
          <a:lstStyle/>
          <a:p>
            <a:pPr algn="ctr">
              <a:lnSpc>
                <a:spcPts val="10800"/>
              </a:lnSpc>
            </a:pPr>
            <a:r>
              <a:rPr lang="en-US" sz="11500" b="1" dirty="0">
                <a:solidFill>
                  <a:srgbClr val="000000"/>
                </a:solidFill>
                <a:latin typeface="Stratum2 Bold" panose="020B0506030000020004" pitchFamily="34" charset="77"/>
                <a:ea typeface="Stratum2 Bold"/>
                <a:cs typeface="Stratum2 Bold"/>
              </a:rPr>
              <a:t>HELLO</a:t>
            </a:r>
            <a:r>
              <a:rPr lang="en-US" sz="9000" b="1" dirty="0">
                <a:solidFill>
                  <a:srgbClr val="000000"/>
                </a:solidFill>
                <a:latin typeface="Stratum2 Bold" panose="020B0506030000020004" pitchFamily="34" charset="77"/>
                <a:ea typeface="Stratum2 Bold"/>
                <a:cs typeface="Stratum2 Bold"/>
              </a:rPr>
              <a:t>!</a:t>
            </a:r>
          </a:p>
        </p:txBody>
      </p:sp>
      <p:sp>
        <p:nvSpPr>
          <p:cNvPr id="3" name="AutoShape 3">
            <a:extLst>
              <a:ext uri="{FF2B5EF4-FFF2-40B4-BE49-F238E27FC236}">
                <a16:creationId xmlns:a16="http://schemas.microsoft.com/office/drawing/2014/main" id="{45AD6912-52CE-F55F-6901-8BB65D23397C}"/>
              </a:ext>
            </a:extLst>
          </p:cNvPr>
          <p:cNvSpPr/>
          <p:nvPr/>
        </p:nvSpPr>
        <p:spPr>
          <a:xfrm>
            <a:off x="6665428" y="1909862"/>
            <a:ext cx="4957144" cy="0"/>
          </a:xfrm>
          <a:prstGeom prst="line">
            <a:avLst/>
          </a:prstGeom>
          <a:ln w="104775" cap="flat">
            <a:solidFill>
              <a:srgbClr val="14110F"/>
            </a:solidFill>
            <a:prstDash val="solid"/>
            <a:headEnd type="none" w="sm" len="sm"/>
            <a:tailEnd type="none" w="sm" len="sm"/>
          </a:ln>
        </p:spPr>
        <p:txBody>
          <a:bodyPr/>
          <a:lstStyle/>
          <a:p>
            <a:endParaRPr lang="en-US"/>
          </a:p>
        </p:txBody>
      </p:sp>
      <p:sp>
        <p:nvSpPr>
          <p:cNvPr id="14" name="TextBox 14">
            <a:extLst>
              <a:ext uri="{FF2B5EF4-FFF2-40B4-BE49-F238E27FC236}">
                <a16:creationId xmlns:a16="http://schemas.microsoft.com/office/drawing/2014/main" id="{E94EA97B-D505-6B8D-6A9B-DAF8CF58CC9D}"/>
              </a:ext>
            </a:extLst>
          </p:cNvPr>
          <p:cNvSpPr txBox="1"/>
          <p:nvPr/>
        </p:nvSpPr>
        <p:spPr>
          <a:xfrm>
            <a:off x="5230474" y="2201496"/>
            <a:ext cx="7827053" cy="483466"/>
          </a:xfrm>
          <a:prstGeom prst="rect">
            <a:avLst/>
          </a:prstGeom>
        </p:spPr>
        <p:txBody>
          <a:bodyPr wrap="square" lIns="0" tIns="0" rIns="0" bIns="0" rtlCol="0" anchor="t">
            <a:spAutoFit/>
          </a:bodyPr>
          <a:lstStyle/>
          <a:p>
            <a:pPr algn="l">
              <a:lnSpc>
                <a:spcPts val="3900"/>
              </a:lnSpc>
            </a:pPr>
            <a:r>
              <a:rPr lang="en-US" sz="3200" spc="300" dirty="0">
                <a:solidFill>
                  <a:srgbClr val="14110F"/>
                </a:solidFill>
                <a:latin typeface="Kievit Offc"/>
                <a:ea typeface="Kievit Offc"/>
                <a:cs typeface="Kievit Offc"/>
                <a:sym typeface="Kievit Offc"/>
              </a:rPr>
              <a:t>Thank you for choosing Oregon State!</a:t>
            </a:r>
          </a:p>
        </p:txBody>
      </p:sp>
      <p:sp>
        <p:nvSpPr>
          <p:cNvPr id="16" name="AutoShape 4" descr="Anna Bentley's portrait">
            <a:extLst>
              <a:ext uri="{FF2B5EF4-FFF2-40B4-BE49-F238E27FC236}">
                <a16:creationId xmlns:a16="http://schemas.microsoft.com/office/drawing/2014/main" id="{83AC503B-D2DC-2727-CC33-4EE30854CD41}"/>
              </a:ext>
            </a:extLst>
          </p:cNvPr>
          <p:cNvSpPr>
            <a:spLocks noChangeAspect="1" noChangeArrowheads="1"/>
          </p:cNvSpPr>
          <p:nvPr/>
        </p:nvSpPr>
        <p:spPr bwMode="auto">
          <a:xfrm>
            <a:off x="8991600" y="1638300"/>
            <a:ext cx="3657600" cy="3657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B70E7F86-AB8D-63B9-AA6E-0327BAE2AA59}"/>
              </a:ext>
            </a:extLst>
          </p:cNvPr>
          <p:cNvGrpSpPr/>
          <p:nvPr/>
        </p:nvGrpSpPr>
        <p:grpSpPr>
          <a:xfrm>
            <a:off x="452098" y="3586743"/>
            <a:ext cx="17383804" cy="5819751"/>
            <a:chOff x="498915" y="3586743"/>
            <a:chExt cx="17383804" cy="5819751"/>
          </a:xfrm>
        </p:grpSpPr>
        <p:sp>
          <p:nvSpPr>
            <p:cNvPr id="6" name="TextBox 6">
              <a:extLst>
                <a:ext uri="{FF2B5EF4-FFF2-40B4-BE49-F238E27FC236}">
                  <a16:creationId xmlns:a16="http://schemas.microsoft.com/office/drawing/2014/main" id="{9E50BE9B-A9DE-0BA1-3914-EE2882AE5B39}"/>
                </a:ext>
              </a:extLst>
            </p:cNvPr>
            <p:cNvSpPr txBox="1"/>
            <p:nvPr/>
          </p:nvSpPr>
          <p:spPr>
            <a:xfrm>
              <a:off x="1253132" y="3586743"/>
              <a:ext cx="5714999" cy="1000274"/>
            </a:xfrm>
            <a:prstGeom prst="rect">
              <a:avLst/>
            </a:prstGeom>
          </p:spPr>
          <p:txBody>
            <a:bodyPr wrap="square" lIns="0" tIns="0" rIns="0" bIns="0" rtlCol="0" anchor="t">
              <a:spAutoFit/>
            </a:bodyPr>
            <a:lstStyle/>
            <a:p>
              <a:pPr algn="ctr">
                <a:lnSpc>
                  <a:spcPts val="3900"/>
                </a:lnSpc>
              </a:pPr>
              <a:r>
                <a:rPr lang="en-US" sz="3600" b="1" dirty="0">
                  <a:latin typeface="Kievit Offc"/>
                  <a:ea typeface="Kievit Offc"/>
                  <a:cs typeface="Kievit Offc"/>
                </a:rPr>
                <a:t>Michal Kawka</a:t>
              </a:r>
              <a:br>
                <a:rPr lang="en-US" sz="3600" dirty="0">
                  <a:latin typeface="Kievit Offc"/>
                  <a:ea typeface="Kievit Offc"/>
                  <a:cs typeface="Kievit Offc"/>
                </a:rPr>
              </a:br>
              <a:r>
                <a:rPr lang="en-US" sz="3600" dirty="0">
                  <a:solidFill>
                    <a:srgbClr val="14110F"/>
                  </a:solidFill>
                  <a:latin typeface="Kievit Offc"/>
                  <a:ea typeface="Kievit Offc"/>
                  <a:cs typeface="Kievit Offc"/>
                  <a:sym typeface="Kievit Offc"/>
                </a:rPr>
                <a:t>Career Development Center</a:t>
              </a:r>
              <a:endParaRPr lang="en-US"/>
            </a:p>
          </p:txBody>
        </p:sp>
        <p:grpSp>
          <p:nvGrpSpPr>
            <p:cNvPr id="2" name="Group 1">
              <a:extLst>
                <a:ext uri="{FF2B5EF4-FFF2-40B4-BE49-F238E27FC236}">
                  <a16:creationId xmlns:a16="http://schemas.microsoft.com/office/drawing/2014/main" id="{4BC5EB09-5C0E-6CDC-4946-2B6B7EA96E8D}"/>
                </a:ext>
              </a:extLst>
            </p:cNvPr>
            <p:cNvGrpSpPr/>
            <p:nvPr/>
          </p:nvGrpSpPr>
          <p:grpSpPr>
            <a:xfrm>
              <a:off x="10637252" y="3586743"/>
              <a:ext cx="7245467" cy="5819751"/>
              <a:chOff x="10637252" y="3586743"/>
              <a:chExt cx="7245467" cy="5819751"/>
            </a:xfrm>
          </p:grpSpPr>
          <p:sp>
            <p:nvSpPr>
              <p:cNvPr id="15" name="TextBox 6">
                <a:extLst>
                  <a:ext uri="{FF2B5EF4-FFF2-40B4-BE49-F238E27FC236}">
                    <a16:creationId xmlns:a16="http://schemas.microsoft.com/office/drawing/2014/main" id="{777C8D74-99E5-ABFE-D1FB-BB2D3FC08A2C}"/>
                  </a:ext>
                </a:extLst>
              </p:cNvPr>
              <p:cNvSpPr txBox="1"/>
              <p:nvPr/>
            </p:nvSpPr>
            <p:spPr>
              <a:xfrm>
                <a:off x="11402486" y="3586743"/>
                <a:ext cx="5714999" cy="1000274"/>
              </a:xfrm>
              <a:prstGeom prst="rect">
                <a:avLst/>
              </a:prstGeom>
            </p:spPr>
            <p:txBody>
              <a:bodyPr wrap="square" lIns="0" tIns="0" rIns="0" bIns="0" rtlCol="0" anchor="t">
                <a:spAutoFit/>
              </a:bodyPr>
              <a:lstStyle/>
              <a:p>
                <a:pPr algn="ctr">
                  <a:lnSpc>
                    <a:spcPts val="3900"/>
                  </a:lnSpc>
                </a:pPr>
                <a:r>
                  <a:rPr lang="en-US" sz="3600" b="1" dirty="0">
                    <a:latin typeface="Kievit Offc"/>
                    <a:ea typeface="Kievit Offc"/>
                    <a:cs typeface="Kievit Offc"/>
                  </a:rPr>
                  <a:t>Adam Lenz</a:t>
                </a:r>
                <a:br>
                  <a:rPr lang="en-US" sz="3600" dirty="0">
                    <a:latin typeface="Kievit Offc"/>
                    <a:ea typeface="Kievit Offc"/>
                    <a:cs typeface="Kievit Offc"/>
                  </a:rPr>
                </a:br>
                <a:r>
                  <a:rPr lang="en-US" sz="3600" dirty="0">
                    <a:solidFill>
                      <a:srgbClr val="14110F"/>
                    </a:solidFill>
                    <a:latin typeface="Kievit Offc"/>
                    <a:ea typeface="Kievit Offc"/>
                    <a:cs typeface="Kievit Offc"/>
                    <a:sym typeface="Kievit Offc"/>
                  </a:rPr>
                  <a:t>Academic Success Center</a:t>
                </a:r>
                <a:endParaRPr lang="en-US" dirty="0">
                  <a:ea typeface="Calibri"/>
                  <a:cs typeface="Calibri"/>
                </a:endParaRPr>
              </a:p>
            </p:txBody>
          </p:sp>
          <p:pic>
            <p:nvPicPr>
              <p:cNvPr id="4" name="Picture 3" descr="Waldo Hall at OSU">
                <a:extLst>
                  <a:ext uri="{FF2B5EF4-FFF2-40B4-BE49-F238E27FC236}">
                    <a16:creationId xmlns:a16="http://schemas.microsoft.com/office/drawing/2014/main" id="{6E1AEED3-B5B0-24A3-C843-8C6BDE9FC93A}"/>
                  </a:ext>
                </a:extLst>
              </p:cNvPr>
              <p:cNvPicPr>
                <a:picLocks noChangeAspect="1"/>
              </p:cNvPicPr>
              <p:nvPr/>
            </p:nvPicPr>
            <p:blipFill>
              <a:blip r:embed="rId3"/>
              <a:stretch>
                <a:fillRect/>
              </a:stretch>
            </p:blipFill>
            <p:spPr>
              <a:xfrm>
                <a:off x="10637252" y="4584233"/>
                <a:ext cx="7245467" cy="4822261"/>
              </a:xfrm>
              <a:prstGeom prst="rect">
                <a:avLst/>
              </a:prstGeom>
            </p:spPr>
          </p:pic>
        </p:grpSp>
        <p:pic>
          <p:nvPicPr>
            <p:cNvPr id="5" name="Picture 4" descr="kerr2 | Kerr Administration Building on the Oregon State Uni… | Flickr">
              <a:extLst>
                <a:ext uri="{FF2B5EF4-FFF2-40B4-BE49-F238E27FC236}">
                  <a16:creationId xmlns:a16="http://schemas.microsoft.com/office/drawing/2014/main" id="{0C894B11-8A76-D833-1492-F8B6DA3CC226}"/>
                </a:ext>
              </a:extLst>
            </p:cNvPr>
            <p:cNvPicPr>
              <a:picLocks noChangeAspect="1"/>
            </p:cNvPicPr>
            <p:nvPr/>
          </p:nvPicPr>
          <p:blipFill>
            <a:blip r:embed="rId4"/>
            <a:stretch>
              <a:fillRect/>
            </a:stretch>
          </p:blipFill>
          <p:spPr>
            <a:xfrm>
              <a:off x="498915" y="4587594"/>
              <a:ext cx="7223432" cy="4809894"/>
            </a:xfrm>
            <a:prstGeom prst="rect">
              <a:avLst/>
            </a:prstGeom>
          </p:spPr>
        </p:pic>
      </p:grpSp>
    </p:spTree>
    <p:extLst>
      <p:ext uri="{BB962C8B-B14F-4D97-AF65-F5344CB8AC3E}">
        <p14:creationId xmlns:p14="http://schemas.microsoft.com/office/powerpoint/2010/main" val="154950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1861-236B-5CF8-CFE5-AB5A2119525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A0D487D-6D1A-9409-EF92-A1AB87F2A444}"/>
              </a:ext>
              <a:ext uri="{C183D7F6-B498-43B3-948B-1728B52AA6E4}">
                <adec:decorative xmlns:adec="http://schemas.microsoft.com/office/drawing/2017/decorative" val="1"/>
              </a:ext>
            </a:extLst>
          </p:cNvPr>
          <p:cNvSpPr/>
          <p:nvPr/>
        </p:nvSpPr>
        <p:spPr>
          <a:xfrm>
            <a:off x="1683144" y="3695700"/>
            <a:ext cx="8763800" cy="0"/>
          </a:xfrm>
          <a:prstGeom prst="line">
            <a:avLst/>
          </a:prstGeom>
          <a:ln w="104775" cap="flat">
            <a:solidFill>
              <a:srgbClr val="D73F09"/>
            </a:soli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D2CE9CD8-AC54-0D76-3185-23F50ED3933F}"/>
              </a:ext>
            </a:extLst>
          </p:cNvPr>
          <p:cNvGrpSpPr/>
          <p:nvPr/>
        </p:nvGrpSpPr>
        <p:grpSpPr>
          <a:xfrm>
            <a:off x="12920043" y="0"/>
            <a:ext cx="5367957" cy="10287000"/>
            <a:chOff x="0" y="0"/>
            <a:chExt cx="1413783" cy="2709333"/>
          </a:xfrm>
        </p:grpSpPr>
        <p:sp>
          <p:nvSpPr>
            <p:cNvPr id="4" name="Freeform 4">
              <a:extLst>
                <a:ext uri="{FF2B5EF4-FFF2-40B4-BE49-F238E27FC236}">
                  <a16:creationId xmlns:a16="http://schemas.microsoft.com/office/drawing/2014/main" id="{F8C31B3D-0E00-699D-4709-6FC9EB3B87DF}"/>
                </a:ext>
              </a:extLst>
            </p:cNvPr>
            <p:cNvSpPr/>
            <p:nvPr/>
          </p:nvSpPr>
          <p:spPr>
            <a:xfrm>
              <a:off x="0" y="0"/>
              <a:ext cx="1413783" cy="2709333"/>
            </a:xfrm>
            <a:custGeom>
              <a:avLst/>
              <a:gdLst/>
              <a:ahLst/>
              <a:cxnLst/>
              <a:rect l="l" t="t" r="r" b="b"/>
              <a:pathLst>
                <a:path w="1413783" h="2709333">
                  <a:moveTo>
                    <a:pt x="0" y="0"/>
                  </a:moveTo>
                  <a:lnTo>
                    <a:pt x="1413783" y="0"/>
                  </a:lnTo>
                  <a:lnTo>
                    <a:pt x="1413783" y="2709333"/>
                  </a:lnTo>
                  <a:lnTo>
                    <a:pt x="0" y="2709333"/>
                  </a:lnTo>
                  <a:close/>
                </a:path>
              </a:pathLst>
            </a:custGeom>
            <a:solidFill>
              <a:srgbClr val="D73F09"/>
            </a:solidFill>
          </p:spPr>
          <p:txBody>
            <a:bodyPr/>
            <a:lstStyle/>
            <a:p>
              <a:endParaRPr lang="en-US"/>
            </a:p>
          </p:txBody>
        </p:sp>
        <p:sp>
          <p:nvSpPr>
            <p:cNvPr id="5" name="TextBox 5">
              <a:extLst>
                <a:ext uri="{FF2B5EF4-FFF2-40B4-BE49-F238E27FC236}">
                  <a16:creationId xmlns:a16="http://schemas.microsoft.com/office/drawing/2014/main" id="{744E5E5E-DDBE-A4B6-C6A0-AC5D3B144280}"/>
                </a:ext>
              </a:extLst>
            </p:cNvPr>
            <p:cNvSpPr txBox="1"/>
            <p:nvPr/>
          </p:nvSpPr>
          <p:spPr>
            <a:xfrm>
              <a:off x="0" y="-85725"/>
              <a:ext cx="1413783" cy="2795058"/>
            </a:xfrm>
            <a:prstGeom prst="rect">
              <a:avLst/>
            </a:prstGeom>
          </p:spPr>
          <p:txBody>
            <a:bodyPr lIns="50800" tIns="50800" rIns="50800" bIns="50800" rtlCol="0" anchor="ctr"/>
            <a:lstStyle/>
            <a:p>
              <a:pPr algn="ctr">
                <a:lnSpc>
                  <a:spcPts val="3249"/>
                </a:lnSpc>
              </a:pPr>
              <a:endParaRPr/>
            </a:p>
          </p:txBody>
        </p:sp>
      </p:grpSp>
      <p:sp>
        <p:nvSpPr>
          <p:cNvPr id="7" name="TextBox 7">
            <a:extLst>
              <a:ext uri="{FF2B5EF4-FFF2-40B4-BE49-F238E27FC236}">
                <a16:creationId xmlns:a16="http://schemas.microsoft.com/office/drawing/2014/main" id="{A91762FA-7259-D200-981C-BC44704F5A67}"/>
              </a:ext>
            </a:extLst>
          </p:cNvPr>
          <p:cNvSpPr txBox="1"/>
          <p:nvPr/>
        </p:nvSpPr>
        <p:spPr>
          <a:xfrm>
            <a:off x="1683144" y="4000500"/>
            <a:ext cx="8763800" cy="2769989"/>
          </a:xfrm>
          <a:prstGeom prst="rect">
            <a:avLst/>
          </a:prstGeom>
        </p:spPr>
        <p:txBody>
          <a:bodyPr lIns="0" tIns="0" rIns="0" bIns="0" rtlCol="0" anchor="t">
            <a:spAutoFit/>
          </a:bodyPr>
          <a:lstStyle/>
          <a:p>
            <a:pPr algn="l"/>
            <a:r>
              <a:rPr lang="en-US" sz="6000">
                <a:solidFill>
                  <a:srgbClr val="000000"/>
                </a:solidFill>
                <a:latin typeface="Kievit Offc"/>
                <a:ea typeface="Kievit Offc"/>
                <a:cs typeface="Kievit Offc"/>
                <a:sym typeface="Kievit Offc"/>
              </a:rPr>
              <a:t>What kind of pressures do you think exist for students to be successful? </a:t>
            </a:r>
          </a:p>
        </p:txBody>
      </p:sp>
      <p:sp>
        <p:nvSpPr>
          <p:cNvPr id="8" name="TextBox 8">
            <a:extLst>
              <a:ext uri="{FF2B5EF4-FFF2-40B4-BE49-F238E27FC236}">
                <a16:creationId xmlns:a16="http://schemas.microsoft.com/office/drawing/2014/main" id="{58BA0362-5111-09A2-5082-BFA05FCB4CB0}"/>
              </a:ext>
            </a:extLst>
          </p:cNvPr>
          <p:cNvSpPr txBox="1"/>
          <p:nvPr/>
        </p:nvSpPr>
        <p:spPr>
          <a:xfrm>
            <a:off x="1683144" y="1333500"/>
            <a:ext cx="12753867" cy="1384995"/>
          </a:xfrm>
          <a:prstGeom prst="rect">
            <a:avLst/>
          </a:prstGeom>
        </p:spPr>
        <p:txBody>
          <a:bodyPr lIns="0" tIns="0" rIns="0" bIns="0" rtlCol="0" anchor="t">
            <a:spAutoFit/>
          </a:bodyPr>
          <a:lstStyle/>
          <a:p>
            <a:pPr algn="l">
              <a:lnSpc>
                <a:spcPts val="10800"/>
              </a:lnSpc>
            </a:pPr>
            <a:r>
              <a:rPr lang="en-US" sz="9000" b="1">
                <a:solidFill>
                  <a:srgbClr val="000000"/>
                </a:solidFill>
                <a:latin typeface="Stratum2 Bold" panose="020B0506030000020004" pitchFamily="34" charset="77"/>
                <a:ea typeface="Stratum2 Bold"/>
                <a:cs typeface="Stratum2 Bold"/>
                <a:sym typeface="Stratum2"/>
              </a:rPr>
              <a:t>Success is complex.</a:t>
            </a:r>
          </a:p>
        </p:txBody>
      </p:sp>
      <p:sp>
        <p:nvSpPr>
          <p:cNvPr id="10" name="Freeform 10">
            <a:extLst>
              <a:ext uri="{FF2B5EF4-FFF2-40B4-BE49-F238E27FC236}">
                <a16:creationId xmlns:a16="http://schemas.microsoft.com/office/drawing/2014/main" id="{6328FC3A-1B6E-8D59-38BF-5975A87BB9F2}"/>
              </a:ext>
            </a:extLst>
          </p:cNvPr>
          <p:cNvSpPr/>
          <p:nvPr/>
        </p:nvSpPr>
        <p:spPr>
          <a:xfrm rot="-2311613">
            <a:off x="13284927" y="2785503"/>
            <a:ext cx="4714389" cy="4851383"/>
          </a:xfrm>
          <a:custGeom>
            <a:avLst/>
            <a:gdLst/>
            <a:ahLst/>
            <a:cxnLst/>
            <a:rect l="l" t="t" r="r" b="b"/>
            <a:pathLst>
              <a:path w="4714389" h="4851383">
                <a:moveTo>
                  <a:pt x="0" y="0"/>
                </a:moveTo>
                <a:lnTo>
                  <a:pt x="4714389" y="0"/>
                </a:lnTo>
                <a:lnTo>
                  <a:pt x="4714389" y="4851382"/>
                </a:lnTo>
                <a:lnTo>
                  <a:pt x="0" y="4851382"/>
                </a:lnTo>
                <a:lnTo>
                  <a:pt x="0" y="0"/>
                </a:lnTo>
                <a:close/>
              </a:path>
            </a:pathLst>
          </a:custGeom>
          <a:blipFill>
            <a:blip r:embed="rId3"/>
            <a:stretch>
              <a:fillRect l="-1583" r="-1364"/>
            </a:stretch>
          </a:blipFill>
        </p:spPr>
        <p:txBody>
          <a:bodyPr/>
          <a:lstStyle/>
          <a:p>
            <a:endParaRPr lang="en-US"/>
          </a:p>
        </p:txBody>
      </p:sp>
    </p:spTree>
    <p:extLst>
      <p:ext uri="{BB962C8B-B14F-4D97-AF65-F5344CB8AC3E}">
        <p14:creationId xmlns:p14="http://schemas.microsoft.com/office/powerpoint/2010/main" val="150870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TextBox 2"/>
          <p:cNvSpPr txBox="1"/>
          <p:nvPr/>
        </p:nvSpPr>
        <p:spPr>
          <a:xfrm>
            <a:off x="1683144" y="1370922"/>
            <a:ext cx="12753867" cy="1384995"/>
          </a:xfrm>
          <a:prstGeom prst="rect">
            <a:avLst/>
          </a:prstGeom>
        </p:spPr>
        <p:txBody>
          <a:bodyPr lIns="0" tIns="0" rIns="0" bIns="0" rtlCol="0" anchor="t">
            <a:spAutoFit/>
          </a:bodyPr>
          <a:lstStyle/>
          <a:p>
            <a:pPr algn="l">
              <a:lnSpc>
                <a:spcPts val="10800"/>
              </a:lnSpc>
            </a:pPr>
            <a:r>
              <a:rPr lang="en-US" sz="9000" b="1">
                <a:solidFill>
                  <a:srgbClr val="FFFFFF"/>
                </a:solidFill>
                <a:latin typeface="Stratum2 Bold" panose="020B0506030000020004" pitchFamily="34" charset="77"/>
                <a:ea typeface="Stratum2 Bold"/>
                <a:cs typeface="Stratum2 Bold"/>
                <a:sym typeface="Stratum2"/>
              </a:rPr>
              <a:t>Our collective goal:</a:t>
            </a:r>
          </a:p>
        </p:txBody>
      </p:sp>
      <p:sp>
        <p:nvSpPr>
          <p:cNvPr id="3" name="TextBox 3"/>
          <p:cNvSpPr txBox="1"/>
          <p:nvPr/>
        </p:nvSpPr>
        <p:spPr>
          <a:xfrm>
            <a:off x="1615909" y="4838700"/>
            <a:ext cx="9812323" cy="2492990"/>
          </a:xfrm>
          <a:prstGeom prst="rect">
            <a:avLst/>
          </a:prstGeom>
        </p:spPr>
        <p:txBody>
          <a:bodyPr wrap="square" lIns="0" tIns="0" rIns="0" bIns="0" rtlCol="0" anchor="t">
            <a:spAutoFit/>
          </a:bodyPr>
          <a:lstStyle/>
          <a:p>
            <a:r>
              <a:rPr lang="en-US" sz="5400" b="1">
                <a:solidFill>
                  <a:srgbClr val="FFFFFF"/>
                </a:solidFill>
                <a:latin typeface="Kievit Offc"/>
                <a:ea typeface="Kievit Offc"/>
                <a:cs typeface="Kievit Offc"/>
                <a:sym typeface="Kievit Offc"/>
              </a:rPr>
              <a:t>To help students develop skills </a:t>
            </a:r>
            <a:r>
              <a:rPr lang="en-US" sz="5400">
                <a:solidFill>
                  <a:srgbClr val="FFFFFF"/>
                </a:solidFill>
                <a:latin typeface="Kievit Offc"/>
                <a:ea typeface="Kievit Offc"/>
                <a:cs typeface="Kievit Offc"/>
                <a:sym typeface="Kievit Offc"/>
              </a:rPr>
              <a:t>that will help them be successful while at OSU and after, too. </a:t>
            </a:r>
            <a:endParaRPr lang="en-US">
              <a:ea typeface="Calibri"/>
              <a:cs typeface="Calibri"/>
            </a:endParaRPr>
          </a:p>
        </p:txBody>
      </p:sp>
      <p:sp>
        <p:nvSpPr>
          <p:cNvPr id="22" name="AutoShape 22">
            <a:extLst>
              <a:ext uri="{C183D7F6-B498-43B3-948B-1728B52AA6E4}">
                <adec:decorative xmlns:adec="http://schemas.microsoft.com/office/drawing/2017/decorative" val="1"/>
              </a:ext>
            </a:extLst>
          </p:cNvPr>
          <p:cNvSpPr/>
          <p:nvPr/>
        </p:nvSpPr>
        <p:spPr>
          <a:xfrm>
            <a:off x="1606944" y="4086169"/>
            <a:ext cx="10961021" cy="0"/>
          </a:xfrm>
          <a:prstGeom prst="line">
            <a:avLst/>
          </a:prstGeom>
          <a:ln w="104775" cap="flat">
            <a:solidFill>
              <a:srgbClr val="D73F09"/>
            </a:solidFill>
            <a:prstDash val="solid"/>
            <a:headEnd type="none" w="sm" len="sm"/>
            <a:tailEnd type="none" w="sm" len="sm"/>
          </a:ln>
        </p:spPr>
        <p:txBody>
          <a:bodyPr/>
          <a:lstStyle/>
          <a:p>
            <a:endParaRPr lang="en-US"/>
          </a:p>
        </p:txBody>
      </p:sp>
      <p:sp>
        <p:nvSpPr>
          <p:cNvPr id="25" name="Freeform 25"/>
          <p:cNvSpPr/>
          <p:nvPr/>
        </p:nvSpPr>
        <p:spPr>
          <a:xfrm rot="2267324">
            <a:off x="13475192" y="1215525"/>
            <a:ext cx="1462372" cy="1407533"/>
          </a:xfrm>
          <a:custGeom>
            <a:avLst/>
            <a:gdLst/>
            <a:ahLst/>
            <a:cxnLst/>
            <a:rect l="l" t="t" r="r" b="b"/>
            <a:pathLst>
              <a:path w="1462372" h="1407533">
                <a:moveTo>
                  <a:pt x="0" y="0"/>
                </a:moveTo>
                <a:lnTo>
                  <a:pt x="1462372" y="0"/>
                </a:lnTo>
                <a:lnTo>
                  <a:pt x="1462372" y="1407534"/>
                </a:lnTo>
                <a:lnTo>
                  <a:pt x="0" y="1407534"/>
                </a:lnTo>
                <a:lnTo>
                  <a:pt x="0" y="0"/>
                </a:lnTo>
                <a:close/>
              </a:path>
            </a:pathLst>
          </a:custGeom>
          <a:blipFill>
            <a:blip r:embed="rId3"/>
            <a:stretch>
              <a:fillRect/>
            </a:stretch>
          </a:blipFill>
        </p:spPr>
        <p:txBody>
          <a:bodyPr/>
          <a:lstStyle/>
          <a:p>
            <a:endParaRPr lang="en-US"/>
          </a:p>
        </p:txBody>
      </p:sp>
      <p:sp>
        <p:nvSpPr>
          <p:cNvPr id="26" name="Freeform 26"/>
          <p:cNvSpPr/>
          <p:nvPr/>
        </p:nvSpPr>
        <p:spPr>
          <a:xfrm rot="1837107">
            <a:off x="14549825" y="2142114"/>
            <a:ext cx="2872949" cy="2965624"/>
          </a:xfrm>
          <a:custGeom>
            <a:avLst/>
            <a:gdLst/>
            <a:ahLst/>
            <a:cxnLst/>
            <a:rect l="l" t="t" r="r" b="b"/>
            <a:pathLst>
              <a:path w="2872949" h="2965624">
                <a:moveTo>
                  <a:pt x="0" y="0"/>
                </a:moveTo>
                <a:lnTo>
                  <a:pt x="2872948" y="0"/>
                </a:lnTo>
                <a:lnTo>
                  <a:pt x="2872948" y="2965624"/>
                </a:lnTo>
                <a:lnTo>
                  <a:pt x="0" y="296562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49126B2-7623-5A6A-1AAB-6855C9D978B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413C4CD-CBB0-2B54-3636-6E631A048E32}"/>
              </a:ext>
            </a:extLst>
          </p:cNvPr>
          <p:cNvSpPr txBox="1"/>
          <p:nvPr/>
        </p:nvSpPr>
        <p:spPr>
          <a:xfrm>
            <a:off x="914400" y="513975"/>
            <a:ext cx="16687800" cy="2769989"/>
          </a:xfrm>
          <a:prstGeom prst="rect">
            <a:avLst/>
          </a:prstGeom>
        </p:spPr>
        <p:txBody>
          <a:bodyPr wrap="square" lIns="0" tIns="0" rIns="0" bIns="0" rtlCol="0" anchor="t">
            <a:spAutoFit/>
          </a:bodyPr>
          <a:lstStyle/>
          <a:p>
            <a:pPr>
              <a:lnSpc>
                <a:spcPts val="10800"/>
              </a:lnSpc>
            </a:pPr>
            <a:r>
              <a:rPr lang="en-US" sz="9000" b="1">
                <a:solidFill>
                  <a:schemeClr val="bg1"/>
                </a:solidFill>
                <a:latin typeface="Stratum2 Bold" panose="020B0506030000020004" pitchFamily="34" charset="77"/>
                <a:ea typeface="Stratum2 Bold"/>
                <a:cs typeface="Stratum2 Bold"/>
                <a:sym typeface="Stratum2"/>
              </a:rPr>
              <a:t>Academic Support Inside &amp; Outside the Classroom</a:t>
            </a:r>
          </a:p>
        </p:txBody>
      </p:sp>
      <p:sp>
        <p:nvSpPr>
          <p:cNvPr id="37" name="Content Placeholder 2">
            <a:extLst>
              <a:ext uri="{FF2B5EF4-FFF2-40B4-BE49-F238E27FC236}">
                <a16:creationId xmlns:a16="http://schemas.microsoft.com/office/drawing/2014/main" id="{B4BB6C29-EB8E-D514-42D9-902B6C355FA7}"/>
              </a:ext>
            </a:extLst>
          </p:cNvPr>
          <p:cNvSpPr txBox="1">
            <a:spLocks/>
          </p:cNvSpPr>
          <p:nvPr/>
        </p:nvSpPr>
        <p:spPr>
          <a:xfrm>
            <a:off x="838201" y="4533900"/>
            <a:ext cx="10609942" cy="5225142"/>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800" b="1" dirty="0">
                <a:solidFill>
                  <a:schemeClr val="bg1"/>
                </a:solidFill>
                <a:latin typeface="Kievit Offc"/>
                <a:ea typeface="Kievit Offc"/>
                <a:cs typeface="Kievit Offc"/>
                <a:sym typeface="Kievit Offc"/>
              </a:rPr>
              <a:t>CORE </a:t>
            </a:r>
            <a:r>
              <a:rPr lang="en-US" sz="4800" dirty="0">
                <a:solidFill>
                  <a:schemeClr val="bg1"/>
                </a:solidFill>
                <a:latin typeface="Kievit Offc"/>
                <a:ea typeface="Kievit Offc"/>
                <a:cs typeface="Kievit Offc"/>
                <a:sym typeface="Kievit Offc"/>
              </a:rPr>
              <a:t>100/300: Transitions (2-credit course) </a:t>
            </a:r>
            <a:endParaRPr lang="en-US" sz="4800" dirty="0">
              <a:solidFill>
                <a:schemeClr val="bg1"/>
              </a:solidFill>
              <a:latin typeface="Kievit Offc"/>
              <a:ea typeface="Kievit Offc"/>
              <a:cs typeface="Kievit Offc"/>
            </a:endParaRPr>
          </a:p>
          <a:p>
            <a:pPr marL="685800" indent="-685800" algn="l">
              <a:buFont typeface="Arial" panose="020B0604020202020204" pitchFamily="34" charset="0"/>
              <a:buChar char="•"/>
            </a:pPr>
            <a:r>
              <a:rPr lang="en-US" sz="4800" b="1" dirty="0">
                <a:solidFill>
                  <a:schemeClr val="bg1"/>
                </a:solidFill>
                <a:latin typeface="Kievit Offc"/>
                <a:ea typeface="Kievit Offc"/>
                <a:cs typeface="Kievit Offc"/>
                <a:sym typeface="Kievit Offc"/>
              </a:rPr>
              <a:t>20+ </a:t>
            </a:r>
            <a:r>
              <a:rPr lang="en-US" sz="4800" dirty="0">
                <a:solidFill>
                  <a:schemeClr val="bg1"/>
                </a:solidFill>
                <a:latin typeface="Kievit Offc"/>
                <a:ea typeface="Kievit Offc"/>
                <a:cs typeface="Kievit Offc"/>
                <a:sym typeface="Kievit Offc"/>
              </a:rPr>
              <a:t>student support services</a:t>
            </a:r>
            <a:endParaRPr lang="en-US" sz="4800" dirty="0">
              <a:solidFill>
                <a:schemeClr val="bg1"/>
              </a:solidFill>
              <a:latin typeface="Kievit Offc"/>
              <a:ea typeface="Kievit Offc"/>
              <a:cs typeface="Kievit Offc"/>
            </a:endParaRPr>
          </a:p>
          <a:p>
            <a:pPr marL="685800" indent="-685800" algn="l">
              <a:buFont typeface="Arial" panose="020B0604020202020204" pitchFamily="34" charset="0"/>
              <a:buChar char="•"/>
            </a:pPr>
            <a:r>
              <a:rPr lang="en-US" sz="4800" b="1" dirty="0">
                <a:solidFill>
                  <a:schemeClr val="bg1"/>
                </a:solidFill>
                <a:latin typeface="Kievit Offc"/>
                <a:ea typeface="Kievit Offc"/>
                <a:cs typeface="Kievit Offc"/>
                <a:sym typeface="Kievit Offc"/>
              </a:rPr>
              <a:t>14</a:t>
            </a:r>
            <a:r>
              <a:rPr lang="en-US" sz="4800" dirty="0">
                <a:solidFill>
                  <a:schemeClr val="bg1"/>
                </a:solidFill>
                <a:latin typeface="Kievit Offc"/>
                <a:ea typeface="Kievit Offc"/>
                <a:cs typeface="Kievit Offc"/>
                <a:sym typeface="Kievit Offc"/>
              </a:rPr>
              <a:t> college-based tutoring &amp; learning centers</a:t>
            </a:r>
            <a:endParaRPr lang="en-US" sz="4800" dirty="0">
              <a:solidFill>
                <a:schemeClr val="bg1"/>
              </a:solidFill>
              <a:latin typeface="Kievit Offc"/>
              <a:ea typeface="Kievit Offc"/>
              <a:cs typeface="Kievit Offc"/>
            </a:endParaRPr>
          </a:p>
        </p:txBody>
      </p:sp>
      <p:sp>
        <p:nvSpPr>
          <p:cNvPr id="38" name="AutoShape 2">
            <a:extLst>
              <a:ext uri="{FF2B5EF4-FFF2-40B4-BE49-F238E27FC236}">
                <a16:creationId xmlns:a16="http://schemas.microsoft.com/office/drawing/2014/main" id="{24CE2433-A67F-35D6-5EAC-30DA09E53799}"/>
              </a:ext>
              <a:ext uri="{C183D7F6-B498-43B3-948B-1728B52AA6E4}">
                <adec:decorative xmlns:adec="http://schemas.microsoft.com/office/drawing/2017/decorative" val="1"/>
              </a:ext>
            </a:extLst>
          </p:cNvPr>
          <p:cNvSpPr/>
          <p:nvPr/>
        </p:nvSpPr>
        <p:spPr>
          <a:xfrm>
            <a:off x="823912" y="4076700"/>
            <a:ext cx="8763800" cy="0"/>
          </a:xfrm>
          <a:prstGeom prst="line">
            <a:avLst/>
          </a:prstGeom>
          <a:ln w="104775" cap="flat">
            <a:solidFill>
              <a:srgbClr val="D73F09"/>
            </a:solidFill>
            <a:prstDash val="solid"/>
            <a:headEnd type="none" w="sm" len="sm"/>
            <a:tailEnd type="none" w="sm" len="sm"/>
          </a:ln>
        </p:spPr>
        <p:txBody>
          <a:bodyPr/>
          <a:lstStyle/>
          <a:p>
            <a:endParaRPr lang="en-US"/>
          </a:p>
        </p:txBody>
      </p:sp>
      <p:pic>
        <p:nvPicPr>
          <p:cNvPr id="2" name="Picture 1" descr="A person holding a sign&#10;&#10;AI-generated content may be incorrect.">
            <a:extLst>
              <a:ext uri="{FF2B5EF4-FFF2-40B4-BE49-F238E27FC236}">
                <a16:creationId xmlns:a16="http://schemas.microsoft.com/office/drawing/2014/main" id="{54978576-8EEE-C297-945C-D0198050405A}"/>
              </a:ext>
            </a:extLst>
          </p:cNvPr>
          <p:cNvPicPr>
            <a:picLocks noChangeAspect="1"/>
          </p:cNvPicPr>
          <p:nvPr/>
        </p:nvPicPr>
        <p:blipFill>
          <a:blip r:embed="rId3"/>
          <a:srcRect l="281" t="15248" r="264"/>
          <a:stretch>
            <a:fillRect/>
          </a:stretch>
        </p:blipFill>
        <p:spPr>
          <a:xfrm>
            <a:off x="12483181" y="2983756"/>
            <a:ext cx="5315362" cy="6758960"/>
          </a:xfrm>
          <a:prstGeom prst="rect">
            <a:avLst/>
          </a:prstGeom>
        </p:spPr>
      </p:pic>
    </p:spTree>
    <p:extLst>
      <p:ext uri="{BB962C8B-B14F-4D97-AF65-F5344CB8AC3E}">
        <p14:creationId xmlns:p14="http://schemas.microsoft.com/office/powerpoint/2010/main" val="249124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508D5-E887-AACB-89E9-FA55692BBC0E}"/>
            </a:ext>
          </a:extLst>
        </p:cNvPr>
        <p:cNvGrpSpPr/>
        <p:nvPr/>
      </p:nvGrpSpPr>
      <p:grpSpPr>
        <a:xfrm>
          <a:off x="0" y="0"/>
          <a:ext cx="0" cy="0"/>
          <a:chOff x="0" y="0"/>
          <a:chExt cx="0" cy="0"/>
        </a:xfrm>
      </p:grpSpPr>
      <p:sp>
        <p:nvSpPr>
          <p:cNvPr id="4" name="AutoShape 2">
            <a:extLst>
              <a:ext uri="{FF2B5EF4-FFF2-40B4-BE49-F238E27FC236}">
                <a16:creationId xmlns:a16="http://schemas.microsoft.com/office/drawing/2014/main" id="{0103C09C-0EEB-5301-EAAD-A62E14D0C05F}"/>
              </a:ext>
              <a:ext uri="{C183D7F6-B498-43B3-948B-1728B52AA6E4}">
                <adec:decorative xmlns:adec="http://schemas.microsoft.com/office/drawing/2017/decorative" val="1"/>
              </a:ext>
            </a:extLst>
          </p:cNvPr>
          <p:cNvSpPr/>
          <p:nvPr/>
        </p:nvSpPr>
        <p:spPr>
          <a:xfrm>
            <a:off x="823912" y="2400300"/>
            <a:ext cx="8763800" cy="0"/>
          </a:xfrm>
          <a:prstGeom prst="line">
            <a:avLst/>
          </a:prstGeom>
          <a:ln w="104775" cap="flat">
            <a:solidFill>
              <a:srgbClr val="D73F09"/>
            </a:solidFill>
            <a:prstDash val="solid"/>
            <a:headEnd type="none" w="sm" len="sm"/>
            <a:tailEnd type="none" w="sm" len="sm"/>
          </a:ln>
        </p:spPr>
        <p:txBody>
          <a:bodyPr/>
          <a:lstStyle/>
          <a:p>
            <a:endParaRPr lang="en-US"/>
          </a:p>
        </p:txBody>
      </p:sp>
      <p:pic>
        <p:nvPicPr>
          <p:cNvPr id="3" name="Picture 2" descr="A person and person sitting at a table with a computer&#10;&#10;AI-generated content may be incorrect.">
            <a:extLst>
              <a:ext uri="{FF2B5EF4-FFF2-40B4-BE49-F238E27FC236}">
                <a16:creationId xmlns:a16="http://schemas.microsoft.com/office/drawing/2014/main" id="{9C912AE6-AF92-6272-2E1F-4EBF38183B9E}"/>
              </a:ext>
            </a:extLst>
          </p:cNvPr>
          <p:cNvPicPr>
            <a:picLocks noChangeAspect="1"/>
          </p:cNvPicPr>
          <p:nvPr/>
        </p:nvPicPr>
        <p:blipFill>
          <a:blip r:embed="rId3"/>
          <a:srcRect l="1841" r="4903"/>
          <a:stretch>
            <a:fillRect/>
          </a:stretch>
        </p:blipFill>
        <p:spPr>
          <a:xfrm>
            <a:off x="352984" y="537881"/>
            <a:ext cx="10245731" cy="7395882"/>
          </a:xfrm>
          <a:prstGeom prst="rect">
            <a:avLst/>
          </a:prstGeom>
        </p:spPr>
      </p:pic>
      <p:pic>
        <p:nvPicPr>
          <p:cNvPr id="10" name="Picture 9" descr="A person sitting at a table with a paper on it&#10;&#10;AI-generated content may be incorrect.">
            <a:extLst>
              <a:ext uri="{FF2B5EF4-FFF2-40B4-BE49-F238E27FC236}">
                <a16:creationId xmlns:a16="http://schemas.microsoft.com/office/drawing/2014/main" id="{F3FA4FD6-9F34-0695-4CCA-FA3A3872ABA1}"/>
              </a:ext>
            </a:extLst>
          </p:cNvPr>
          <p:cNvPicPr>
            <a:picLocks noChangeAspect="1"/>
          </p:cNvPicPr>
          <p:nvPr/>
        </p:nvPicPr>
        <p:blipFill>
          <a:blip r:embed="rId4"/>
          <a:srcRect t="14426" r="-737" b="14262"/>
          <a:stretch>
            <a:fillRect/>
          </a:stretch>
        </p:blipFill>
        <p:spPr>
          <a:xfrm>
            <a:off x="10960874" y="537882"/>
            <a:ext cx="6905511" cy="7403011"/>
          </a:xfrm>
          <a:prstGeom prst="rect">
            <a:avLst/>
          </a:prstGeom>
        </p:spPr>
      </p:pic>
      <p:sp>
        <p:nvSpPr>
          <p:cNvPr id="11" name="TextBox 10">
            <a:extLst>
              <a:ext uri="{FF2B5EF4-FFF2-40B4-BE49-F238E27FC236}">
                <a16:creationId xmlns:a16="http://schemas.microsoft.com/office/drawing/2014/main" id="{F04A342F-23CB-253A-C04F-14E78712E08F}"/>
              </a:ext>
            </a:extLst>
          </p:cNvPr>
          <p:cNvSpPr txBox="1"/>
          <p:nvPr/>
        </p:nvSpPr>
        <p:spPr>
          <a:xfrm>
            <a:off x="352177" y="8161454"/>
            <a:ext cx="10232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Kievit Offc"/>
                <a:ea typeface="Calibri"/>
                <a:cs typeface="Calibri"/>
              </a:rPr>
              <a:t>Consultants in the Writing Center support students in developing writing skills.</a:t>
            </a:r>
          </a:p>
        </p:txBody>
      </p:sp>
      <p:sp>
        <p:nvSpPr>
          <p:cNvPr id="13" name="TextBox 12">
            <a:extLst>
              <a:ext uri="{FF2B5EF4-FFF2-40B4-BE49-F238E27FC236}">
                <a16:creationId xmlns:a16="http://schemas.microsoft.com/office/drawing/2014/main" id="{E9F37660-0E0B-7389-BDCD-B0C125DC9F33}"/>
              </a:ext>
            </a:extLst>
          </p:cNvPr>
          <p:cNvSpPr txBox="1"/>
          <p:nvPr/>
        </p:nvSpPr>
        <p:spPr>
          <a:xfrm>
            <a:off x="10965749" y="8161453"/>
            <a:ext cx="66602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Kievit Offc"/>
                <a:ea typeface="Calibri"/>
                <a:cs typeface="Calibri"/>
              </a:rPr>
              <a:t>Strategists at the Academic Success Center introduce students to learning strategies and tools.</a:t>
            </a:r>
            <a:endParaRPr lang="en-US"/>
          </a:p>
        </p:txBody>
      </p:sp>
      <p:sp>
        <p:nvSpPr>
          <p:cNvPr id="6" name="Freeform 15" descr="A white and orange star&#10;&#10;AI-generated content may be incorrect.">
            <a:extLst>
              <a:ext uri="{FF2B5EF4-FFF2-40B4-BE49-F238E27FC236}">
                <a16:creationId xmlns:a16="http://schemas.microsoft.com/office/drawing/2014/main" id="{085E6C76-B439-CCF2-576F-A14970296370}"/>
              </a:ext>
            </a:extLst>
          </p:cNvPr>
          <p:cNvSpPr/>
          <p:nvPr/>
        </p:nvSpPr>
        <p:spPr>
          <a:xfrm rot="1386121">
            <a:off x="9833560" y="5141370"/>
            <a:ext cx="2632209" cy="2841791"/>
          </a:xfrm>
          <a:custGeom>
            <a:avLst/>
            <a:gdLst/>
            <a:ahLst/>
            <a:cxnLst/>
            <a:rect l="l" t="t" r="r" b="b"/>
            <a:pathLst>
              <a:path w="2632209" h="2841791">
                <a:moveTo>
                  <a:pt x="0" y="0"/>
                </a:moveTo>
                <a:lnTo>
                  <a:pt x="2632209" y="0"/>
                </a:lnTo>
                <a:lnTo>
                  <a:pt x="2632209" y="2841791"/>
                </a:lnTo>
                <a:lnTo>
                  <a:pt x="0" y="2841791"/>
                </a:lnTo>
                <a:lnTo>
                  <a:pt x="0" y="0"/>
                </a:lnTo>
                <a:close/>
              </a:path>
            </a:pathLst>
          </a:custGeom>
          <a:blipFill>
            <a:blip r:embed="rId5"/>
            <a:stretch>
              <a:fillRect/>
            </a:stretch>
          </a:blipFill>
        </p:spPr>
        <p:txBody>
          <a:bodyPr/>
          <a:lstStyle/>
          <a:p>
            <a:endParaRPr lang="en-US"/>
          </a:p>
        </p:txBody>
      </p:sp>
      <p:sp>
        <p:nvSpPr>
          <p:cNvPr id="8" name="Freeform 16" descr="A white star on a black background&#10;&#10;AI-generated content may be incorrect.">
            <a:extLst>
              <a:ext uri="{FF2B5EF4-FFF2-40B4-BE49-F238E27FC236}">
                <a16:creationId xmlns:a16="http://schemas.microsoft.com/office/drawing/2014/main" id="{4FF7C36A-F442-919F-118D-1E1C577C1897}"/>
              </a:ext>
            </a:extLst>
          </p:cNvPr>
          <p:cNvSpPr/>
          <p:nvPr/>
        </p:nvSpPr>
        <p:spPr>
          <a:xfrm rot="20754935">
            <a:off x="8969440" y="4437897"/>
            <a:ext cx="1300494" cy="1178573"/>
          </a:xfrm>
          <a:custGeom>
            <a:avLst/>
            <a:gdLst/>
            <a:ahLst/>
            <a:cxnLst/>
            <a:rect l="l" t="t" r="r" b="b"/>
            <a:pathLst>
              <a:path w="1300494" h="1178573">
                <a:moveTo>
                  <a:pt x="0" y="0"/>
                </a:moveTo>
                <a:lnTo>
                  <a:pt x="1300494" y="0"/>
                </a:lnTo>
                <a:lnTo>
                  <a:pt x="1300494" y="1178573"/>
                </a:lnTo>
                <a:lnTo>
                  <a:pt x="0" y="117857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23473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9392A-3F02-A728-B711-C8EE9D3FC7D0}"/>
            </a:ext>
          </a:extLst>
        </p:cNvPr>
        <p:cNvGrpSpPr/>
        <p:nvPr/>
      </p:nvGrpSpPr>
      <p:grpSpPr>
        <a:xfrm>
          <a:off x="0" y="0"/>
          <a:ext cx="0" cy="0"/>
          <a:chOff x="0" y="0"/>
          <a:chExt cx="0" cy="0"/>
        </a:xfrm>
      </p:grpSpPr>
      <p:pic>
        <p:nvPicPr>
          <p:cNvPr id="8" name="Picture 7" descr="A person standing next to a skeleton&#10;&#10;AI-generated content may be incorrect.">
            <a:extLst>
              <a:ext uri="{FF2B5EF4-FFF2-40B4-BE49-F238E27FC236}">
                <a16:creationId xmlns:a16="http://schemas.microsoft.com/office/drawing/2014/main" id="{67ABB8B7-649D-057B-891F-4F1E50157E31}"/>
              </a:ext>
            </a:extLst>
          </p:cNvPr>
          <p:cNvPicPr>
            <a:picLocks noChangeAspect="1"/>
          </p:cNvPicPr>
          <p:nvPr/>
        </p:nvPicPr>
        <p:blipFill>
          <a:blip r:embed="rId3"/>
          <a:srcRect t="16581" r="3869" b="10338"/>
          <a:stretch>
            <a:fillRect/>
          </a:stretch>
        </p:blipFill>
        <p:spPr>
          <a:xfrm>
            <a:off x="496660" y="496661"/>
            <a:ext cx="6592649" cy="7517916"/>
          </a:xfrm>
          <a:prstGeom prst="rect">
            <a:avLst/>
          </a:prstGeom>
        </p:spPr>
      </p:pic>
      <p:pic>
        <p:nvPicPr>
          <p:cNvPr id="9" name="Picture 8" descr="A group of people looking at a book&#10;&#10;AI-generated content may be incorrect.">
            <a:extLst>
              <a:ext uri="{FF2B5EF4-FFF2-40B4-BE49-F238E27FC236}">
                <a16:creationId xmlns:a16="http://schemas.microsoft.com/office/drawing/2014/main" id="{14499E45-E7A5-C53B-74F2-CC608462B775}"/>
              </a:ext>
            </a:extLst>
          </p:cNvPr>
          <p:cNvPicPr>
            <a:picLocks noChangeAspect="1"/>
          </p:cNvPicPr>
          <p:nvPr/>
        </p:nvPicPr>
        <p:blipFill>
          <a:blip r:embed="rId4"/>
          <a:srcRect l="-360" t="9" r="12050" b="-283"/>
          <a:stretch>
            <a:fillRect/>
          </a:stretch>
        </p:blipFill>
        <p:spPr>
          <a:xfrm>
            <a:off x="7511144" y="497342"/>
            <a:ext cx="10251526" cy="7530218"/>
          </a:xfrm>
          <a:prstGeom prst="rect">
            <a:avLst/>
          </a:prstGeom>
        </p:spPr>
      </p:pic>
      <p:sp>
        <p:nvSpPr>
          <p:cNvPr id="13" name="TextBox 12">
            <a:extLst>
              <a:ext uri="{FF2B5EF4-FFF2-40B4-BE49-F238E27FC236}">
                <a16:creationId xmlns:a16="http://schemas.microsoft.com/office/drawing/2014/main" id="{6BC9E444-CAE5-257F-B73A-DFEB65E36A2D}"/>
              </a:ext>
            </a:extLst>
          </p:cNvPr>
          <p:cNvSpPr txBox="1"/>
          <p:nvPr/>
        </p:nvSpPr>
        <p:spPr>
          <a:xfrm>
            <a:off x="495052" y="8222687"/>
            <a:ext cx="153960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Kievit Offc"/>
                <a:ea typeface="Calibri"/>
                <a:cs typeface="Calibri"/>
              </a:rPr>
              <a:t>Supplemental Instruction offers weekly group study tables for historically challenging courses.  </a:t>
            </a:r>
            <a:endParaRPr lang="en-US"/>
          </a:p>
        </p:txBody>
      </p:sp>
      <p:sp>
        <p:nvSpPr>
          <p:cNvPr id="3" name="Freeform 14">
            <a:extLst>
              <a:ext uri="{FF2B5EF4-FFF2-40B4-BE49-F238E27FC236}">
                <a16:creationId xmlns:a16="http://schemas.microsoft.com/office/drawing/2014/main" id="{00EA8F69-8091-2D3B-CCDD-B78E2C88BF78}"/>
              </a:ext>
            </a:extLst>
          </p:cNvPr>
          <p:cNvSpPr/>
          <p:nvPr/>
        </p:nvSpPr>
        <p:spPr>
          <a:xfrm>
            <a:off x="15020423" y="899051"/>
            <a:ext cx="2323209" cy="2215412"/>
          </a:xfrm>
          <a:custGeom>
            <a:avLst/>
            <a:gdLst/>
            <a:ahLst/>
            <a:cxnLst/>
            <a:rect l="l" t="t" r="r" b="b"/>
            <a:pathLst>
              <a:path w="2323209" h="2215412">
                <a:moveTo>
                  <a:pt x="0" y="0"/>
                </a:moveTo>
                <a:lnTo>
                  <a:pt x="2323210" y="0"/>
                </a:lnTo>
                <a:lnTo>
                  <a:pt x="2323210" y="2215412"/>
                </a:lnTo>
                <a:lnTo>
                  <a:pt x="0" y="2215412"/>
                </a:lnTo>
                <a:lnTo>
                  <a:pt x="0" y="0"/>
                </a:lnTo>
                <a:close/>
              </a:path>
            </a:pathLst>
          </a:custGeom>
          <a:blipFill>
            <a:blip r:embed="rId5"/>
            <a:stretch>
              <a:fillRect t="-4865"/>
            </a:stretch>
          </a:blipFill>
        </p:spPr>
        <p:txBody>
          <a:bodyPr/>
          <a:lstStyle/>
          <a:p>
            <a:endParaRPr lang="en-US"/>
          </a:p>
        </p:txBody>
      </p:sp>
    </p:spTree>
    <p:extLst>
      <p:ext uri="{BB962C8B-B14F-4D97-AF65-F5344CB8AC3E}">
        <p14:creationId xmlns:p14="http://schemas.microsoft.com/office/powerpoint/2010/main" val="3824799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png"/></Relationships>
</file>

<file path=ppt/webextensions/webextension1.xml><?xml version="1.0" encoding="utf-8"?>
<we:webextension xmlns:we="http://schemas.microsoft.com/office/webextensions/webextension/2010/11" id="{2A3F0373-B711-45AB-B598-38C351872A66}">
  <we:reference id="wa104218073" version="3.0.0.1" store="en-US" storeType="OMEX"/>
  <we:alternateReferences>
    <we:reference id="WA104218073" version="3.0.0.1" store="" storeType="OMEX"/>
  </we:alternateReferences>
  <we:properties>
    <we:property name="appSlideData" value="{&quot;slideId&quot;:258,&quot;confidenceLevel&quot;:2}"/>
    <we:property name="url" value="&quot;free_text_poll/zPkIuMpC64uhudFPdV6Tm&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534</TotalTime>
  <Words>3843</Words>
  <Application>Microsoft Office PowerPoint</Application>
  <PresentationFormat>Custom</PresentationFormat>
  <Paragraphs>197</Paragraphs>
  <Slides>20</Slides>
  <Notes>20</Notes>
  <HiddenSlides>3</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Launch PPT V2</dc:title>
  <dc:creator>Creighton, Clare S</dc:creator>
  <cp:lastModifiedBy>Norek, Sarah E</cp:lastModifiedBy>
  <cp:revision>241</cp:revision>
  <cp:lastPrinted>2025-07-15T21:10:56Z</cp:lastPrinted>
  <dcterms:created xsi:type="dcterms:W3CDTF">2006-08-16T00:00:00Z</dcterms:created>
  <dcterms:modified xsi:type="dcterms:W3CDTF">2025-08-07T15:59:54Z</dcterms:modified>
  <dc:identifier>DAGm4gPWg6c</dc:identifier>
</cp:coreProperties>
</file>